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Roboto"/>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Roboto-regular.fntdata"/><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46" Type="http://schemas.openxmlformats.org/officeDocument/2006/relationships/font" Target="fonts/Roboto-italic.fntdata"/><Relationship Id="rId23" Type="http://schemas.openxmlformats.org/officeDocument/2006/relationships/slide" Target="slides/slide18.xml"/><Relationship Id="rId45" Type="http://schemas.openxmlformats.org/officeDocument/2006/relationships/font" Target="fonts/Robo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47" Type="http://schemas.openxmlformats.org/officeDocument/2006/relationships/font" Target="fonts/Roboto-boldItalic.fntdata"/><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he-guide.github.io/fe-guild-2019-pwa-code-labs/"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https://the-guide.github.io/fe-guild-2019-pwa-code-labs/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70cc731d6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0cc731d6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70893d8411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70893d8411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70893d8411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70893d8411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70893d8411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70893d8411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70893d8411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70893d8411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70893d8411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70893d8411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70cc731d6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0cc731d6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70cc731d60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70cc731d60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0893d8411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0893d8411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70cc731d60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70cc731d60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70893d84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0893d841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70cc731d60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70cc731d60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70cc731d60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70cc731d60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70cc731d60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70cc731d60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70893d8411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70893d8411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70893d8411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70893d8411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70cc731d60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70cc731d60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70cc731d60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70cc731d60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70893d8411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70893d8411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70cc731d60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70cc731d60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70cc731d60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70cc731d60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70893d841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70893d841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70cc731d60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70cc731d60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70cc731d60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70cc731d60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70cc731d60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70cc731d60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70cc731d60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70cc731d60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70cc731d60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70cc731d60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70cc731d60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70cc731d60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70cc731d60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70cc731d60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70893d8411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70893d8411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70893d8411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70893d8411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70893d8411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70893d8411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70893d841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70893d841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70cc731d6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70cc731d6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70cc731d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0cc731d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70893d8411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0893d8411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70cc731d6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0cc731d6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41233" y="1135700"/>
            <a:ext cx="8520600" cy="20526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6000">
                <a:solidFill>
                  <a:srgbClr val="980000"/>
                </a:solidFill>
              </a:rPr>
              <a:t>PWA workshop</a:t>
            </a:r>
            <a:endParaRPr b="1" sz="6000">
              <a:solidFill>
                <a:srgbClr val="980000"/>
              </a:solidFill>
            </a:endParaRPr>
          </a:p>
          <a:p>
            <a:pPr indent="0" lvl="0" marL="0" rtl="0" algn="ctr">
              <a:lnSpc>
                <a:spcPct val="115000"/>
              </a:lnSpc>
              <a:spcBef>
                <a:spcPts val="1600"/>
              </a:spcBef>
              <a:spcAft>
                <a:spcPts val="1600"/>
              </a:spcAft>
              <a:buClr>
                <a:schemeClr val="dk1"/>
              </a:buClr>
              <a:buSzPts val="1100"/>
              <a:buFont typeface="Arial"/>
              <a:buNone/>
            </a:pPr>
            <a:r>
              <a:rPr b="1" lang="en" sz="6000">
                <a:solidFill>
                  <a:srgbClr val="980000"/>
                </a:solidFill>
              </a:rPr>
              <a:t>Part 4</a:t>
            </a:r>
            <a:endParaRPr/>
          </a:p>
        </p:txBody>
      </p:sp>
      <p:sp>
        <p:nvSpPr>
          <p:cNvPr id="55" name="Google Shape;55;p13"/>
          <p:cNvSpPr txBox="1"/>
          <p:nvPr>
            <p:ph idx="1" type="subTitle"/>
          </p:nvPr>
        </p:nvSpPr>
        <p:spPr>
          <a:xfrm>
            <a:off x="311700" y="33654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0000"/>
                </a:solidFill>
              </a:rPr>
              <a:t>Web Push Notifications</a:t>
            </a:r>
            <a:endParaRPr>
              <a:solidFill>
                <a:srgbClr val="FF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29745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b="1" lang="en" sz="1100">
                <a:highlight>
                  <a:srgbClr val="FFFFFF"/>
                </a:highlight>
              </a:rPr>
              <a:t>Notifications options:</a:t>
            </a:r>
            <a:r>
              <a:rPr lang="en" sz="1100">
                <a:highlight>
                  <a:srgbClr val="FFFFFF"/>
                </a:highlight>
              </a:rPr>
              <a:t> </a:t>
            </a:r>
            <a:r>
              <a:rPr lang="en" sz="1100"/>
              <a:t>Notifications can be sent from the </a:t>
            </a:r>
            <a:r>
              <a:rPr lang="en" sz="1100">
                <a:solidFill>
                  <a:srgbClr val="333333"/>
                </a:solidFill>
              </a:rPr>
              <a:t>Service Worker</a:t>
            </a:r>
            <a:r>
              <a:rPr lang="en" sz="1100"/>
              <a:t> registration and can receive an </a:t>
            </a:r>
            <a:r>
              <a:rPr lang="en" sz="1100">
                <a:solidFill>
                  <a:srgbClr val="333333"/>
                </a:solidFill>
              </a:rPr>
              <a:t>options</a:t>
            </a:r>
            <a:r>
              <a:rPr lang="en" sz="1100"/>
              <a:t> object that can control both the </a:t>
            </a:r>
            <a:r>
              <a:rPr lang="en" sz="1100">
                <a:solidFill>
                  <a:srgbClr val="333333"/>
                </a:solidFill>
              </a:rPr>
              <a:t>visual</a:t>
            </a:r>
            <a:r>
              <a:rPr lang="en" sz="1100"/>
              <a:t> and </a:t>
            </a:r>
            <a:r>
              <a:rPr lang="en" sz="1100">
                <a:solidFill>
                  <a:srgbClr val="333333"/>
                </a:solidFill>
              </a:rPr>
              <a:t>behavioral</a:t>
            </a:r>
            <a:r>
              <a:rPr lang="en" sz="1100"/>
              <a:t> aspect of the notification.</a:t>
            </a:r>
            <a:endParaRPr sz="1100">
              <a:highlight>
                <a:srgbClr val="FFFFFF"/>
              </a:highlight>
            </a:endParaRPr>
          </a:p>
          <a:p>
            <a:pPr indent="0" lvl="0" marL="0" rtl="0" algn="l">
              <a:spcBef>
                <a:spcPts val="0"/>
              </a:spcBef>
              <a:spcAft>
                <a:spcPts val="0"/>
              </a:spcAft>
              <a:buNone/>
            </a:pPr>
            <a:r>
              <a:t/>
            </a:r>
            <a:endParaRPr sz="1100"/>
          </a:p>
        </p:txBody>
      </p:sp>
      <p:sp>
        <p:nvSpPr>
          <p:cNvPr id="113" name="Google Shape;113;p22"/>
          <p:cNvSpPr txBox="1"/>
          <p:nvPr>
            <p:ph idx="1" type="body"/>
          </p:nvPr>
        </p:nvSpPr>
        <p:spPr>
          <a:xfrm>
            <a:off x="311700" y="1152475"/>
            <a:ext cx="8520600" cy="37296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0000"/>
              </a:lnSpc>
              <a:spcBef>
                <a:spcPts val="0"/>
              </a:spcBef>
              <a:spcAft>
                <a:spcPts val="0"/>
              </a:spcAft>
              <a:buNone/>
            </a:pPr>
            <a:r>
              <a:t/>
            </a:r>
            <a:endParaRPr b="1" sz="1100">
              <a:solidFill>
                <a:srgbClr val="000080"/>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rgbClr val="000080"/>
                </a:solidFill>
                <a:highlight>
                  <a:srgbClr val="FFFFFF"/>
                </a:highlight>
              </a:rPr>
              <a:t>const </a:t>
            </a:r>
            <a:r>
              <a:rPr b="1" lang="en" sz="1100">
                <a:solidFill>
                  <a:schemeClr val="dk1"/>
                </a:solidFill>
                <a:highlight>
                  <a:srgbClr val="FFFFFF"/>
                </a:highlight>
              </a:rPr>
              <a:t>displayConfirmNotification = () =&gt;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000080"/>
                </a:solidFill>
                <a:highlight>
                  <a:srgbClr val="FFFFFF"/>
                </a:highlight>
              </a:rPr>
              <a:t>if </a:t>
            </a:r>
            <a:r>
              <a:rPr b="1" lang="en" sz="1100">
                <a:solidFill>
                  <a:schemeClr val="dk1"/>
                </a:solidFill>
                <a:highlight>
                  <a:srgbClr val="FFFFFF"/>
                </a:highlight>
              </a:rPr>
              <a:t>(</a:t>
            </a:r>
            <a:r>
              <a:rPr b="1" lang="en" sz="1100">
                <a:solidFill>
                  <a:srgbClr val="008000"/>
                </a:solidFill>
                <a:highlight>
                  <a:srgbClr val="FFFFFF"/>
                </a:highlight>
              </a:rPr>
              <a:t>'serviceWorker' </a:t>
            </a:r>
            <a:r>
              <a:rPr b="1" lang="en" sz="1100">
                <a:solidFill>
                  <a:srgbClr val="000080"/>
                </a:solidFill>
                <a:highlight>
                  <a:srgbClr val="FFFFFF"/>
                </a:highlight>
              </a:rPr>
              <a:t>in </a:t>
            </a:r>
            <a:r>
              <a:rPr b="1" i="1" lang="en" sz="1100">
                <a:solidFill>
                  <a:srgbClr val="660E7A"/>
                </a:solidFill>
                <a:highlight>
                  <a:srgbClr val="FFFFFF"/>
                </a:highlight>
              </a:rPr>
              <a:t>navigator</a:t>
            </a:r>
            <a:r>
              <a:rPr b="1" lang="en" sz="1100">
                <a:solidFill>
                  <a:schemeClr val="dk1"/>
                </a:solidFill>
                <a:highlight>
                  <a:srgbClr val="FFFFFF"/>
                </a:highlight>
              </a:rPr>
              <a: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000080"/>
                </a:solidFill>
                <a:highlight>
                  <a:srgbClr val="FFFFFF"/>
                </a:highlight>
              </a:rPr>
              <a:t>const </a:t>
            </a:r>
            <a:r>
              <a:rPr b="1" lang="en" sz="1100">
                <a:solidFill>
                  <a:srgbClr val="458383"/>
                </a:solidFill>
                <a:highlight>
                  <a:srgbClr val="FFFFFF"/>
                </a:highlight>
              </a:rPr>
              <a:t>options </a:t>
            </a:r>
            <a:r>
              <a:rPr b="1" lang="en" sz="1100">
                <a:solidFill>
                  <a:schemeClr val="dk1"/>
                </a:solidFill>
                <a:highlight>
                  <a:srgbClr val="FFFFFF"/>
                </a:highlight>
              </a:rPr>
              <a: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660E7A"/>
                </a:solidFill>
                <a:highlight>
                  <a:srgbClr val="FFFFFF"/>
                </a:highlight>
              </a:rPr>
              <a:t>body</a:t>
            </a:r>
            <a:r>
              <a:rPr b="1" lang="en" sz="1100">
                <a:solidFill>
                  <a:schemeClr val="dk1"/>
                </a:solidFill>
                <a:highlight>
                  <a:srgbClr val="FFFFFF"/>
                </a:highlight>
              </a:rPr>
              <a:t>: </a:t>
            </a:r>
            <a:r>
              <a:rPr b="1" lang="en" sz="1100">
                <a:solidFill>
                  <a:srgbClr val="008000"/>
                </a:solidFill>
                <a:highlight>
                  <a:srgbClr val="FFFFFF"/>
                </a:highlight>
              </a:rPr>
              <a:t>'You successfully subscribed to our Notification service!'</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660E7A"/>
                </a:solidFill>
                <a:highlight>
                  <a:srgbClr val="FFFFFF"/>
                </a:highlight>
              </a:rPr>
              <a:t>icon</a:t>
            </a:r>
            <a:r>
              <a:rPr b="1" lang="en" sz="1100">
                <a:solidFill>
                  <a:schemeClr val="dk1"/>
                </a:solidFill>
                <a:highlight>
                  <a:srgbClr val="FFFFFF"/>
                </a:highlight>
              </a:rPr>
              <a:t>: </a:t>
            </a:r>
            <a:r>
              <a:rPr b="1" lang="en" sz="1100">
                <a:solidFill>
                  <a:srgbClr val="008000"/>
                </a:solidFill>
                <a:highlight>
                  <a:srgbClr val="FFFFFF"/>
                </a:highlight>
              </a:rPr>
              <a:t>'src/images/icons/app-icon-96x96.png'</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660E7A"/>
                </a:solidFill>
                <a:highlight>
                  <a:srgbClr val="FFFFFF"/>
                </a:highlight>
              </a:rPr>
              <a:t>image</a:t>
            </a:r>
            <a:r>
              <a:rPr b="1" lang="en" sz="1100">
                <a:solidFill>
                  <a:schemeClr val="dk1"/>
                </a:solidFill>
                <a:highlight>
                  <a:srgbClr val="FFFFFF"/>
                </a:highlight>
              </a:rPr>
              <a:t>: </a:t>
            </a:r>
            <a:r>
              <a:rPr b="1" lang="en" sz="1100">
                <a:solidFill>
                  <a:srgbClr val="008000"/>
                </a:solidFill>
                <a:highlight>
                  <a:srgbClr val="FFFFFF"/>
                </a:highlight>
              </a:rPr>
              <a:t>'src/images/main-image-sm.jpg'</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660E7A"/>
                </a:solidFill>
                <a:highlight>
                  <a:srgbClr val="FFFFFF"/>
                </a:highlight>
              </a:rPr>
              <a:t>dir</a:t>
            </a:r>
            <a:r>
              <a:rPr b="1" lang="en" sz="1100">
                <a:solidFill>
                  <a:schemeClr val="dk1"/>
                </a:solidFill>
                <a:highlight>
                  <a:srgbClr val="FFFFFF"/>
                </a:highlight>
              </a:rPr>
              <a:t>: </a:t>
            </a:r>
            <a:r>
              <a:rPr b="1" lang="en" sz="1100">
                <a:solidFill>
                  <a:srgbClr val="008000"/>
                </a:solidFill>
                <a:highlight>
                  <a:srgbClr val="FFFFFF"/>
                </a:highlight>
              </a:rPr>
              <a:t>'ltr'</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660E7A"/>
                </a:solidFill>
                <a:highlight>
                  <a:srgbClr val="FFFFFF"/>
                </a:highlight>
              </a:rPr>
              <a:t>lang</a:t>
            </a:r>
            <a:r>
              <a:rPr b="1" lang="en" sz="1100">
                <a:solidFill>
                  <a:schemeClr val="dk1"/>
                </a:solidFill>
                <a:highlight>
                  <a:srgbClr val="FFFFFF"/>
                </a:highlight>
              </a:rPr>
              <a:t>: </a:t>
            </a:r>
            <a:r>
              <a:rPr b="1" lang="en" sz="1100">
                <a:solidFill>
                  <a:srgbClr val="008000"/>
                </a:solidFill>
                <a:highlight>
                  <a:srgbClr val="FFFFFF"/>
                </a:highlight>
              </a:rPr>
              <a:t>'en-US'</a:t>
            </a:r>
            <a:r>
              <a:rPr b="1" lang="en" sz="1100">
                <a:solidFill>
                  <a:schemeClr val="dk1"/>
                </a:solidFill>
                <a:highlight>
                  <a:srgbClr val="FFFFFF"/>
                </a:highlight>
              </a:rPr>
              <a:t>, </a:t>
            </a:r>
            <a:r>
              <a:rPr b="1" i="1" lang="en" sz="1100">
                <a:solidFill>
                  <a:srgbClr val="808080"/>
                </a:solidFill>
                <a:highlight>
                  <a:srgbClr val="FFFFFF"/>
                </a:highlight>
              </a:rPr>
              <a:t>// BCP 47,</a:t>
            </a:r>
            <a:endParaRPr b="1" i="1" sz="1100">
              <a:solidFill>
                <a:srgbClr val="808080"/>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i="1" lang="en" sz="1100">
                <a:solidFill>
                  <a:srgbClr val="808080"/>
                </a:solidFill>
                <a:highlight>
                  <a:srgbClr val="FFFFFF"/>
                </a:highlight>
              </a:rPr>
              <a:t>     </a:t>
            </a:r>
            <a:r>
              <a:rPr b="1" lang="en" sz="1100">
                <a:solidFill>
                  <a:srgbClr val="660E7A"/>
                </a:solidFill>
                <a:highlight>
                  <a:srgbClr val="FFFFFF"/>
                </a:highlight>
              </a:rPr>
              <a:t>vibrate</a:t>
            </a:r>
            <a:r>
              <a:rPr b="1" lang="en" sz="1100">
                <a:solidFill>
                  <a:schemeClr val="dk1"/>
                </a:solidFill>
                <a:highlight>
                  <a:srgbClr val="FFFFFF"/>
                </a:highlight>
              </a:rPr>
              <a:t>: [</a:t>
            </a:r>
            <a:r>
              <a:rPr b="1" lang="en" sz="1100">
                <a:solidFill>
                  <a:srgbClr val="0000FF"/>
                </a:solidFill>
                <a:highlight>
                  <a:srgbClr val="FFFFFF"/>
                </a:highlight>
              </a:rPr>
              <a:t>100</a:t>
            </a:r>
            <a:r>
              <a:rPr b="1" lang="en" sz="1100">
                <a:solidFill>
                  <a:schemeClr val="dk1"/>
                </a:solidFill>
                <a:highlight>
                  <a:srgbClr val="FFFFFF"/>
                </a:highlight>
              </a:rPr>
              <a:t>, </a:t>
            </a:r>
            <a:r>
              <a:rPr b="1" lang="en" sz="1100">
                <a:solidFill>
                  <a:srgbClr val="0000FF"/>
                </a:solidFill>
                <a:highlight>
                  <a:srgbClr val="FFFFFF"/>
                </a:highlight>
              </a:rPr>
              <a:t>50</a:t>
            </a:r>
            <a:r>
              <a:rPr b="1" lang="en" sz="1100">
                <a:solidFill>
                  <a:schemeClr val="dk1"/>
                </a:solidFill>
                <a:highlight>
                  <a:srgbClr val="FFFFFF"/>
                </a:highlight>
              </a:rPr>
              <a:t>, </a:t>
            </a:r>
            <a:r>
              <a:rPr b="1" lang="en" sz="1100">
                <a:solidFill>
                  <a:srgbClr val="0000FF"/>
                </a:solidFill>
                <a:highlight>
                  <a:srgbClr val="FFFFFF"/>
                </a:highlight>
              </a:rPr>
              <a:t>200</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660E7A"/>
                </a:solidFill>
                <a:highlight>
                  <a:srgbClr val="FFFFFF"/>
                </a:highlight>
              </a:rPr>
              <a:t>badge</a:t>
            </a:r>
            <a:r>
              <a:rPr b="1" lang="en" sz="1100">
                <a:solidFill>
                  <a:schemeClr val="dk1"/>
                </a:solidFill>
                <a:highlight>
                  <a:srgbClr val="FFFFFF"/>
                </a:highlight>
              </a:rPr>
              <a:t>: </a:t>
            </a:r>
            <a:r>
              <a:rPr b="1" lang="en" sz="1100">
                <a:solidFill>
                  <a:srgbClr val="008000"/>
                </a:solidFill>
                <a:highlight>
                  <a:srgbClr val="FFFFFF"/>
                </a:highlight>
              </a:rPr>
              <a:t>'src/images/icons/app-icon-96x96.png'</a:t>
            </a:r>
            <a:endParaRPr b="1" sz="1100">
              <a:solidFill>
                <a:srgbClr val="008000"/>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rgbClr val="008000"/>
                </a:solidFill>
                <a:highlight>
                  <a:srgbClr val="FFFFFF"/>
                </a:highlight>
              </a:rPr>
              <a:t>   </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i="1" lang="en" sz="1100">
                <a:solidFill>
                  <a:srgbClr val="660E7A"/>
                </a:solidFill>
                <a:highlight>
                  <a:srgbClr val="FFFFFF"/>
                </a:highlight>
              </a:rPr>
              <a:t>navigator</a:t>
            </a:r>
            <a:r>
              <a:rPr b="1" lang="en" sz="1100">
                <a:solidFill>
                  <a:schemeClr val="dk1"/>
                </a:solidFill>
                <a:highlight>
                  <a:srgbClr val="FFFFFF"/>
                </a:highlight>
              </a:rPr>
              <a:t>.</a:t>
            </a:r>
            <a:r>
              <a:rPr b="1" lang="en" sz="1100">
                <a:solidFill>
                  <a:srgbClr val="660E7A"/>
                </a:solidFill>
                <a:highlight>
                  <a:srgbClr val="FFFFFF"/>
                </a:highlight>
              </a:rPr>
              <a:t>serviceWorker</a:t>
            </a:r>
            <a:r>
              <a:rPr b="1" lang="en" sz="1100">
                <a:solidFill>
                  <a:schemeClr val="dk1"/>
                </a:solidFill>
                <a:highlight>
                  <a:srgbClr val="FFFFFF"/>
                </a:highlight>
              </a:rPr>
              <a:t>.</a:t>
            </a:r>
            <a:r>
              <a:rPr b="1" lang="en" sz="1100">
                <a:solidFill>
                  <a:srgbClr val="660E7A"/>
                </a:solidFill>
                <a:highlight>
                  <a:srgbClr val="FFFFFF"/>
                </a:highlight>
              </a:rPr>
              <a:t>ready</a:t>
            </a:r>
            <a:endParaRPr b="1" sz="1100">
              <a:solidFill>
                <a:srgbClr val="660E7A"/>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rgbClr val="660E7A"/>
                </a:solidFill>
                <a:highlight>
                  <a:srgbClr val="FFFFFF"/>
                </a:highlight>
              </a:rPr>
              <a:t>     </a:t>
            </a:r>
            <a:r>
              <a:rPr b="1" lang="en" sz="1100">
                <a:solidFill>
                  <a:schemeClr val="dk1"/>
                </a:solidFill>
                <a:highlight>
                  <a:srgbClr val="FFFFFF"/>
                </a:highlight>
              </a:rPr>
              <a:t>.</a:t>
            </a:r>
            <a:r>
              <a:rPr b="1" lang="en" sz="1100">
                <a:solidFill>
                  <a:srgbClr val="7A7A43"/>
                </a:solidFill>
                <a:highlight>
                  <a:srgbClr val="FFFFFF"/>
                </a:highlight>
              </a:rPr>
              <a:t>then</a:t>
            </a:r>
            <a:r>
              <a:rPr b="1" lang="en" sz="1100">
                <a:solidFill>
                  <a:schemeClr val="dk1"/>
                </a:solidFill>
                <a:highlight>
                  <a:srgbClr val="FFFFFF"/>
                </a:highlight>
              </a:rPr>
              <a:t>(sw =&gt; sw.</a:t>
            </a:r>
            <a:r>
              <a:rPr b="1" lang="en" sz="1100">
                <a:solidFill>
                  <a:srgbClr val="7A7A43"/>
                </a:solidFill>
                <a:highlight>
                  <a:srgbClr val="FFFFFF"/>
                </a:highlight>
              </a:rPr>
              <a:t>showNotification</a:t>
            </a:r>
            <a:r>
              <a:rPr b="1" lang="en" sz="1100">
                <a:solidFill>
                  <a:schemeClr val="dk1"/>
                </a:solidFill>
                <a:highlight>
                  <a:srgbClr val="FFFFFF"/>
                </a:highlight>
              </a:rPr>
              <a:t>(</a:t>
            </a:r>
            <a:r>
              <a:rPr b="1" lang="en" sz="1100">
                <a:solidFill>
                  <a:srgbClr val="008000"/>
                </a:solidFill>
                <a:highlight>
                  <a:srgbClr val="FFFFFF"/>
                </a:highlight>
              </a:rPr>
              <a:t>'Successfully subscribed (from SW)!'</a:t>
            </a:r>
            <a:r>
              <a:rPr b="1" lang="en" sz="1100">
                <a:solidFill>
                  <a:schemeClr val="dk1"/>
                </a:solidFill>
                <a:highlight>
                  <a:srgbClr val="FFFFFF"/>
                </a:highlight>
              </a:rPr>
              <a:t>, </a:t>
            </a:r>
            <a:r>
              <a:rPr b="1" lang="en" sz="1100">
                <a:solidFill>
                  <a:srgbClr val="458383"/>
                </a:solidFill>
                <a:highlight>
                  <a:srgbClr val="FFFFFF"/>
                </a:highlight>
              </a:rPr>
              <a:t>options</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1600"/>
              </a:spcAft>
              <a:buNone/>
            </a:pPr>
            <a:r>
              <a:t/>
            </a:r>
            <a:endParaRPr b="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0" name="Google Shape;120;p23"/>
          <p:cNvPicPr preferRelativeResize="0"/>
          <p:nvPr/>
        </p:nvPicPr>
        <p:blipFill>
          <a:blip r:embed="rId3">
            <a:alphaModFix/>
          </a:blip>
          <a:stretch>
            <a:fillRect/>
          </a:stretch>
        </p:blipFill>
        <p:spPr>
          <a:xfrm>
            <a:off x="730652" y="0"/>
            <a:ext cx="7682696"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7" name="Google Shape;127;p24"/>
          <p:cNvPicPr preferRelativeResize="0"/>
          <p:nvPr/>
        </p:nvPicPr>
        <p:blipFill>
          <a:blip r:embed="rId3">
            <a:alphaModFix/>
          </a:blip>
          <a:stretch>
            <a:fillRect/>
          </a:stretch>
        </p:blipFill>
        <p:spPr>
          <a:xfrm>
            <a:off x="628331" y="0"/>
            <a:ext cx="7887338" cy="5143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4" name="Google Shape;134;p25"/>
          <p:cNvPicPr preferRelativeResize="0"/>
          <p:nvPr/>
        </p:nvPicPr>
        <p:blipFill>
          <a:blip r:embed="rId3">
            <a:alphaModFix/>
          </a:blip>
          <a:stretch>
            <a:fillRect/>
          </a:stretch>
        </p:blipFill>
        <p:spPr>
          <a:xfrm>
            <a:off x="1767069" y="0"/>
            <a:ext cx="5609862"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1" name="Google Shape;141;p26"/>
          <p:cNvPicPr preferRelativeResize="0"/>
          <p:nvPr/>
        </p:nvPicPr>
        <p:blipFill>
          <a:blip r:embed="rId3">
            <a:alphaModFix/>
          </a:blip>
          <a:stretch>
            <a:fillRect/>
          </a:stretch>
        </p:blipFill>
        <p:spPr>
          <a:xfrm>
            <a:off x="2052112" y="0"/>
            <a:ext cx="5039777" cy="5143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8" name="Google Shape;148;p27"/>
          <p:cNvPicPr preferRelativeResize="0"/>
          <p:nvPr/>
        </p:nvPicPr>
        <p:blipFill>
          <a:blip r:embed="rId3">
            <a:alphaModFix/>
          </a:blip>
          <a:stretch>
            <a:fillRect/>
          </a:stretch>
        </p:blipFill>
        <p:spPr>
          <a:xfrm>
            <a:off x="0" y="294043"/>
            <a:ext cx="9143998" cy="455541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b="1" lang="en" sz="1300">
                <a:highlight>
                  <a:srgbClr val="FFFFFF"/>
                </a:highlight>
                <a:latin typeface="Roboto"/>
                <a:ea typeface="Roboto"/>
                <a:cs typeface="Roboto"/>
                <a:sym typeface="Roboto"/>
              </a:rPr>
              <a:t>Notification Click Event</a:t>
            </a:r>
            <a:endParaRPr b="1" sz="1300">
              <a:highlight>
                <a:srgbClr val="FFFFFF"/>
              </a:highlight>
              <a:latin typeface="Roboto"/>
              <a:ea typeface="Roboto"/>
              <a:cs typeface="Roboto"/>
              <a:sym typeface="Roboto"/>
            </a:endParaRPr>
          </a:p>
          <a:p>
            <a:pPr indent="0" lvl="0" marL="0" rtl="0" algn="l">
              <a:spcBef>
                <a:spcPts val="0"/>
              </a:spcBef>
              <a:spcAft>
                <a:spcPts val="0"/>
              </a:spcAft>
              <a:buNone/>
            </a:pPr>
            <a:r>
              <a:t/>
            </a:r>
            <a:endParaRPr sz="1300">
              <a:highlight>
                <a:srgbClr val="FFFFFF"/>
              </a:highlight>
              <a:latin typeface="Roboto"/>
              <a:ea typeface="Roboto"/>
              <a:cs typeface="Roboto"/>
              <a:sym typeface="Roboto"/>
            </a:endParaRPr>
          </a:p>
        </p:txBody>
      </p:sp>
      <p:sp>
        <p:nvSpPr>
          <p:cNvPr id="154" name="Google Shape;154;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When a user clicks on a notification, the default behaviour is for nothing to happen. It doesn't even close or removes the notification.</a:t>
            </a:r>
            <a:endParaRPr sz="11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The common practice for a notification click is for it to close and perform some other logic (i.e., open a window or make some API call to the application).</a:t>
            </a:r>
            <a:endParaRPr sz="11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To achieve this, we need to add a </a:t>
            </a:r>
            <a:r>
              <a:rPr lang="en" sz="1100">
                <a:solidFill>
                  <a:srgbClr val="333333"/>
                </a:solidFill>
                <a:highlight>
                  <a:srgbClr val="FFFFFF"/>
                </a:highlight>
              </a:rPr>
              <a:t>notificationclick</a:t>
            </a:r>
            <a:r>
              <a:rPr lang="en" sz="1100">
                <a:solidFill>
                  <a:schemeClr val="dk1"/>
                </a:solidFill>
                <a:highlight>
                  <a:srgbClr val="FFFFFF"/>
                </a:highlight>
              </a:rPr>
              <a:t> event listener to our service worker. This will be called whenever a notification is clicked.</a:t>
            </a:r>
            <a:endParaRPr sz="1100">
              <a:solidFill>
                <a:schemeClr val="dk1"/>
              </a:solidFill>
              <a:highlight>
                <a:srgbClr val="FFFFFF"/>
              </a:highlight>
            </a:endParaRPr>
          </a:p>
          <a:p>
            <a:pPr indent="0" lvl="0" marL="0" rtl="0" algn="l">
              <a:spcBef>
                <a:spcPts val="1200"/>
              </a:spcBef>
              <a:spcAft>
                <a:spcPts val="1600"/>
              </a:spcAft>
              <a:buNone/>
            </a:pPr>
            <a:r>
              <a:t/>
            </a:r>
            <a:endParaRPr sz="1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9"/>
          <p:cNvSpPr txBox="1"/>
          <p:nvPr>
            <p:ph idx="1" type="body"/>
          </p:nvPr>
        </p:nvSpPr>
        <p:spPr>
          <a:xfrm>
            <a:off x="311700" y="584250"/>
            <a:ext cx="8520600" cy="36927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0000"/>
              </a:lnSpc>
              <a:spcBef>
                <a:spcPts val="0"/>
              </a:spcBef>
              <a:spcAft>
                <a:spcPts val="0"/>
              </a:spcAft>
              <a:buNone/>
            </a:pPr>
            <a:r>
              <a:t/>
            </a:r>
            <a:endParaRPr b="1" sz="600" u="sng"/>
          </a:p>
          <a:p>
            <a:pPr indent="0" lvl="0" marL="914400" rtl="0" algn="l">
              <a:lnSpc>
                <a:spcPct val="10000"/>
              </a:lnSpc>
              <a:spcBef>
                <a:spcPts val="1600"/>
              </a:spcBef>
              <a:spcAft>
                <a:spcPts val="0"/>
              </a:spcAft>
              <a:buNone/>
            </a:pPr>
            <a:r>
              <a:rPr b="1" lang="en" sz="1050" u="sng">
                <a:solidFill>
                  <a:schemeClr val="dk1"/>
                </a:solidFill>
                <a:latin typeface="Roboto"/>
                <a:ea typeface="Roboto"/>
                <a:cs typeface="Roboto"/>
                <a:sym typeface="Roboto"/>
              </a:rPr>
              <a:t>In </a:t>
            </a:r>
            <a:r>
              <a:rPr b="1" lang="en" sz="1050" u="sng">
                <a:solidFill>
                  <a:srgbClr val="333333"/>
                </a:solidFill>
              </a:rPr>
              <a:t>sw-template.js:</a:t>
            </a:r>
            <a:endParaRPr b="1" sz="1050" u="sng">
              <a:solidFill>
                <a:srgbClr val="333333"/>
              </a:solidFill>
            </a:endParaRPr>
          </a:p>
          <a:p>
            <a:pPr indent="0" lvl="0" marL="914400" rtl="0" algn="l">
              <a:lnSpc>
                <a:spcPct val="10000"/>
              </a:lnSpc>
              <a:spcBef>
                <a:spcPts val="1600"/>
              </a:spcBef>
              <a:spcAft>
                <a:spcPts val="0"/>
              </a:spcAft>
              <a:buNone/>
            </a:pPr>
            <a:r>
              <a:t/>
            </a:r>
            <a:endParaRPr sz="1050">
              <a:solidFill>
                <a:srgbClr val="333333"/>
              </a:solidFill>
            </a:endParaRPr>
          </a:p>
          <a:p>
            <a:pPr indent="0" lvl="0" marL="914400" rtl="0" algn="l">
              <a:lnSpc>
                <a:spcPct val="10000"/>
              </a:lnSpc>
              <a:spcBef>
                <a:spcPts val="1600"/>
              </a:spcBef>
              <a:spcAft>
                <a:spcPts val="0"/>
              </a:spcAft>
              <a:buClr>
                <a:schemeClr val="dk1"/>
              </a:buClr>
              <a:buSzPts val="1100"/>
              <a:buFont typeface="Arial"/>
              <a:buNone/>
            </a:pPr>
            <a:r>
              <a:rPr b="1" i="1" lang="en" sz="600">
                <a:solidFill>
                  <a:srgbClr val="660E7A"/>
                </a:solidFill>
                <a:highlight>
                  <a:srgbClr val="FFFFFF"/>
                </a:highlight>
              </a:rPr>
              <a:t>self</a:t>
            </a:r>
            <a:r>
              <a:rPr b="1" lang="en" sz="600">
                <a:solidFill>
                  <a:schemeClr val="dk1"/>
                </a:solidFill>
                <a:highlight>
                  <a:srgbClr val="FFFFFF"/>
                </a:highlight>
              </a:rPr>
              <a:t>.</a:t>
            </a:r>
            <a:r>
              <a:rPr b="1" lang="en" sz="600">
                <a:solidFill>
                  <a:srgbClr val="7A7A43"/>
                </a:solidFill>
                <a:highlight>
                  <a:srgbClr val="FFFFFF"/>
                </a:highlight>
              </a:rPr>
              <a:t>addEventListener</a:t>
            </a:r>
            <a:r>
              <a:rPr b="1" lang="en" sz="600">
                <a:solidFill>
                  <a:schemeClr val="dk1"/>
                </a:solidFill>
                <a:highlight>
                  <a:srgbClr val="FFFFFF"/>
                </a:highlight>
              </a:rPr>
              <a:t>(</a:t>
            </a:r>
            <a:r>
              <a:rPr b="1" lang="en" sz="600">
                <a:solidFill>
                  <a:srgbClr val="008000"/>
                </a:solidFill>
                <a:highlight>
                  <a:srgbClr val="FFFFFF"/>
                </a:highlight>
              </a:rPr>
              <a:t>'notificationclick'</a:t>
            </a:r>
            <a:r>
              <a:rPr b="1" lang="en" sz="600">
                <a:solidFill>
                  <a:schemeClr val="dk1"/>
                </a:solidFill>
                <a:highlight>
                  <a:srgbClr val="FFFFFF"/>
                </a:highlight>
              </a:rPr>
              <a:t>, event =&gt; {</a:t>
            </a:r>
            <a:endParaRPr b="1" sz="600">
              <a:solidFill>
                <a:schemeClr val="dk1"/>
              </a:solidFill>
              <a:highlight>
                <a:srgbClr val="FFFFFF"/>
              </a:highlight>
            </a:endParaRPr>
          </a:p>
          <a:p>
            <a:pPr indent="0" lvl="0" marL="13716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0080"/>
                </a:solidFill>
                <a:highlight>
                  <a:srgbClr val="FFFFFF"/>
                </a:highlight>
              </a:rPr>
              <a:t>const </a:t>
            </a:r>
            <a:r>
              <a:rPr b="1" lang="en" sz="600">
                <a:solidFill>
                  <a:srgbClr val="458383"/>
                </a:solidFill>
                <a:highlight>
                  <a:srgbClr val="FFFFFF"/>
                </a:highlight>
              </a:rPr>
              <a:t>notification </a:t>
            </a:r>
            <a:r>
              <a:rPr b="1" lang="en" sz="600">
                <a:solidFill>
                  <a:schemeClr val="dk1"/>
                </a:solidFill>
                <a:highlight>
                  <a:srgbClr val="FFFFFF"/>
                </a:highlight>
              </a:rPr>
              <a:t>= event.notification;</a:t>
            </a:r>
            <a:endParaRPr b="1" sz="600">
              <a:solidFill>
                <a:schemeClr val="dk1"/>
              </a:solidFill>
              <a:highlight>
                <a:srgbClr val="FFFFFF"/>
              </a:highlight>
            </a:endParaRPr>
          </a:p>
          <a:p>
            <a:pPr indent="0" lvl="0" marL="13716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0080"/>
                </a:solidFill>
                <a:highlight>
                  <a:srgbClr val="FFFFFF"/>
                </a:highlight>
              </a:rPr>
              <a:t>const </a:t>
            </a:r>
            <a:r>
              <a:rPr b="1" lang="en" sz="600">
                <a:solidFill>
                  <a:srgbClr val="458383"/>
                </a:solidFill>
                <a:highlight>
                  <a:srgbClr val="FFFFFF"/>
                </a:highlight>
              </a:rPr>
              <a:t>action </a:t>
            </a:r>
            <a:r>
              <a:rPr b="1" lang="en" sz="600">
                <a:solidFill>
                  <a:schemeClr val="dk1"/>
                </a:solidFill>
                <a:highlight>
                  <a:srgbClr val="FFFFFF"/>
                </a:highlight>
              </a:rPr>
              <a:t>= event.action;</a:t>
            </a:r>
            <a:endParaRPr b="1" sz="600">
              <a:solidFill>
                <a:schemeClr val="dk1"/>
              </a:solidFill>
              <a:highlight>
                <a:srgbClr val="FFFFFF"/>
              </a:highlight>
            </a:endParaRPr>
          </a:p>
          <a:p>
            <a:pPr indent="0" lvl="0" marL="13716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i="1" lang="en" sz="600">
                <a:solidFill>
                  <a:srgbClr val="660E7A"/>
                </a:solidFill>
                <a:highlight>
                  <a:srgbClr val="FFFFFF"/>
                </a:highlight>
              </a:rPr>
              <a:t>console</a:t>
            </a:r>
            <a:r>
              <a:rPr b="1" lang="en" sz="600">
                <a:solidFill>
                  <a:schemeClr val="dk1"/>
                </a:solidFill>
                <a:highlight>
                  <a:srgbClr val="FFFFFF"/>
                </a:highlight>
              </a:rPr>
              <a:t>.</a:t>
            </a:r>
            <a:r>
              <a:rPr b="1" lang="en" sz="600">
                <a:solidFill>
                  <a:srgbClr val="7A7A43"/>
                </a:solidFill>
                <a:highlight>
                  <a:srgbClr val="FFFFFF"/>
                </a:highlight>
              </a:rPr>
              <a:t>log</a:t>
            </a:r>
            <a:r>
              <a:rPr b="1" lang="en" sz="600">
                <a:solidFill>
                  <a:schemeClr val="dk1"/>
                </a:solidFill>
                <a:highlight>
                  <a:srgbClr val="FFFFFF"/>
                </a:highlight>
              </a:rPr>
              <a:t>(</a:t>
            </a:r>
            <a:r>
              <a:rPr b="1" lang="en" sz="600">
                <a:solidFill>
                  <a:srgbClr val="458383"/>
                </a:solidFill>
                <a:highlight>
                  <a:srgbClr val="FFFFFF"/>
                </a:highlight>
              </a:rPr>
              <a:t>notification</a:t>
            </a:r>
            <a:r>
              <a:rPr b="1" lang="en" sz="600">
                <a:solidFill>
                  <a:schemeClr val="dk1"/>
                </a:solidFill>
                <a:highlight>
                  <a:srgbClr val="FFFFFF"/>
                </a:highlight>
              </a:rPr>
              <a:t>);</a:t>
            </a:r>
            <a:endParaRPr b="1" sz="600">
              <a:solidFill>
                <a:schemeClr val="dk1"/>
              </a:solidFill>
              <a:highlight>
                <a:srgbClr val="FFFFFF"/>
              </a:highlight>
            </a:endParaRPr>
          </a:p>
          <a:p>
            <a:pPr indent="0" lvl="0" marL="13716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0080"/>
                </a:solidFill>
                <a:highlight>
                  <a:srgbClr val="FFFFFF"/>
                </a:highlight>
              </a:rPr>
              <a:t>if </a:t>
            </a:r>
            <a:r>
              <a:rPr b="1" lang="en" sz="600">
                <a:solidFill>
                  <a:schemeClr val="dk1"/>
                </a:solidFill>
                <a:highlight>
                  <a:srgbClr val="FFFFFF"/>
                </a:highlight>
              </a:rPr>
              <a:t>(</a:t>
            </a:r>
            <a:r>
              <a:rPr b="1" lang="en" sz="600">
                <a:solidFill>
                  <a:srgbClr val="458383"/>
                </a:solidFill>
                <a:highlight>
                  <a:srgbClr val="FFFFFF"/>
                </a:highlight>
              </a:rPr>
              <a:t>action </a:t>
            </a:r>
            <a:r>
              <a:rPr b="1" lang="en" sz="600">
                <a:solidFill>
                  <a:schemeClr val="dk1"/>
                </a:solidFill>
                <a:highlight>
                  <a:srgbClr val="FFFFFF"/>
                </a:highlight>
              </a:rPr>
              <a:t>=== </a:t>
            </a:r>
            <a:r>
              <a:rPr b="1" lang="en" sz="600">
                <a:solidFill>
                  <a:srgbClr val="008000"/>
                </a:solidFill>
                <a:highlight>
                  <a:srgbClr val="FFFFFF"/>
                </a:highlight>
              </a:rPr>
              <a:t>'confirm'</a:t>
            </a:r>
            <a:r>
              <a:rPr b="1" lang="en" sz="600">
                <a:solidFill>
                  <a:schemeClr val="dk1"/>
                </a:solidFill>
                <a:highlight>
                  <a:srgbClr val="FFFFFF"/>
                </a:highlight>
              </a:rPr>
              <a:t>) {</a:t>
            </a:r>
            <a:endParaRPr b="1" sz="600">
              <a:solidFill>
                <a:schemeClr val="dk1"/>
              </a:solidFill>
              <a:highlight>
                <a:srgbClr val="FFFFFF"/>
              </a:highlight>
            </a:endParaRPr>
          </a:p>
          <a:p>
            <a:pPr indent="0" lvl="0" marL="18288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i="1" lang="en" sz="600">
                <a:solidFill>
                  <a:srgbClr val="660E7A"/>
                </a:solidFill>
                <a:highlight>
                  <a:srgbClr val="FFFFFF"/>
                </a:highlight>
              </a:rPr>
              <a:t>console</a:t>
            </a:r>
            <a:r>
              <a:rPr b="1" lang="en" sz="600">
                <a:solidFill>
                  <a:schemeClr val="dk1"/>
                </a:solidFill>
                <a:highlight>
                  <a:srgbClr val="FFFFFF"/>
                </a:highlight>
              </a:rPr>
              <a:t>.</a:t>
            </a:r>
            <a:r>
              <a:rPr b="1" lang="en" sz="600">
                <a:solidFill>
                  <a:srgbClr val="7A7A43"/>
                </a:solidFill>
                <a:highlight>
                  <a:srgbClr val="FFFFFF"/>
                </a:highlight>
              </a:rPr>
              <a:t>log</a:t>
            </a:r>
            <a:r>
              <a:rPr b="1" lang="en" sz="600">
                <a:solidFill>
                  <a:schemeClr val="dk1"/>
                </a:solidFill>
                <a:highlight>
                  <a:srgbClr val="FFFFFF"/>
                </a:highlight>
              </a:rPr>
              <a:t>(</a:t>
            </a:r>
            <a:r>
              <a:rPr b="1" lang="en" sz="600">
                <a:solidFill>
                  <a:srgbClr val="008000"/>
                </a:solidFill>
                <a:highlight>
                  <a:srgbClr val="FFFFFF"/>
                </a:highlight>
              </a:rPr>
              <a:t>'Confirm was chosen'</a:t>
            </a:r>
            <a:r>
              <a:rPr b="1" lang="en" sz="600">
                <a:solidFill>
                  <a:schemeClr val="dk1"/>
                </a:solidFill>
                <a:highlight>
                  <a:srgbClr val="FFFFFF"/>
                </a:highlight>
              </a:rPr>
              <a:t>);</a:t>
            </a:r>
            <a:endParaRPr b="1" sz="600">
              <a:solidFill>
                <a:schemeClr val="dk1"/>
              </a:solidFill>
              <a:highlight>
                <a:srgbClr val="FFFFFF"/>
              </a:highlight>
            </a:endParaRPr>
          </a:p>
          <a:p>
            <a:pPr indent="0" lvl="0" marL="18288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458383"/>
                </a:solidFill>
                <a:highlight>
                  <a:srgbClr val="FFFFFF"/>
                </a:highlight>
              </a:rPr>
              <a:t>notification</a:t>
            </a:r>
            <a:r>
              <a:rPr b="1" lang="en" sz="600">
                <a:solidFill>
                  <a:schemeClr val="dk1"/>
                </a:solidFill>
                <a:highlight>
                  <a:srgbClr val="FFFFFF"/>
                </a:highlight>
              </a:rPr>
              <a:t>.</a:t>
            </a:r>
            <a:r>
              <a:rPr b="1" lang="en" sz="600">
                <a:solidFill>
                  <a:srgbClr val="7A7A43"/>
                </a:solidFill>
                <a:highlight>
                  <a:srgbClr val="FFFFFF"/>
                </a:highlight>
              </a:rPr>
              <a:t>close</a:t>
            </a:r>
            <a:r>
              <a:rPr b="1" lang="en" sz="600">
                <a:solidFill>
                  <a:schemeClr val="dk1"/>
                </a:solidFill>
                <a:highlight>
                  <a:srgbClr val="FFFFFF"/>
                </a:highlight>
              </a:rPr>
              <a:t>();</a:t>
            </a:r>
            <a:endParaRPr b="1" sz="600">
              <a:solidFill>
                <a:schemeClr val="dk1"/>
              </a:solidFill>
              <a:highlight>
                <a:srgbClr val="FFFFFF"/>
              </a:highlight>
            </a:endParaRPr>
          </a:p>
          <a:p>
            <a:pPr indent="0" lvl="0" marL="13716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 </a:t>
            </a:r>
            <a:r>
              <a:rPr b="1" lang="en" sz="600">
                <a:solidFill>
                  <a:srgbClr val="000080"/>
                </a:solidFill>
                <a:highlight>
                  <a:srgbClr val="FFFFFF"/>
                </a:highlight>
              </a:rPr>
              <a:t>else </a:t>
            </a:r>
            <a:r>
              <a:rPr b="1" lang="en" sz="600">
                <a:solidFill>
                  <a:schemeClr val="dk1"/>
                </a:solidFill>
                <a:highlight>
                  <a:srgbClr val="FFFFFF"/>
                </a:highlight>
              </a:rPr>
              <a:t>{</a:t>
            </a:r>
            <a:endParaRPr b="1" sz="600">
              <a:solidFill>
                <a:schemeClr val="dk1"/>
              </a:solidFill>
              <a:highlight>
                <a:srgbClr val="FFFFFF"/>
              </a:highlight>
            </a:endParaRPr>
          </a:p>
          <a:p>
            <a:pPr indent="0" lvl="0" marL="18288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i="1" lang="en" sz="600">
                <a:solidFill>
                  <a:srgbClr val="660E7A"/>
                </a:solidFill>
                <a:highlight>
                  <a:srgbClr val="FFFFFF"/>
                </a:highlight>
              </a:rPr>
              <a:t>console</a:t>
            </a:r>
            <a:r>
              <a:rPr b="1" lang="en" sz="600">
                <a:solidFill>
                  <a:schemeClr val="dk1"/>
                </a:solidFill>
                <a:highlight>
                  <a:srgbClr val="FFFFFF"/>
                </a:highlight>
              </a:rPr>
              <a:t>.</a:t>
            </a:r>
            <a:r>
              <a:rPr b="1" lang="en" sz="600">
                <a:solidFill>
                  <a:srgbClr val="7A7A43"/>
                </a:solidFill>
                <a:highlight>
                  <a:srgbClr val="FFFFFF"/>
                </a:highlight>
              </a:rPr>
              <a:t>log</a:t>
            </a:r>
            <a:r>
              <a:rPr b="1" lang="en" sz="600">
                <a:solidFill>
                  <a:schemeClr val="dk1"/>
                </a:solidFill>
                <a:highlight>
                  <a:srgbClr val="FFFFFF"/>
                </a:highlight>
              </a:rPr>
              <a:t>(</a:t>
            </a:r>
            <a:r>
              <a:rPr b="1" lang="en" sz="600">
                <a:solidFill>
                  <a:srgbClr val="458383"/>
                </a:solidFill>
                <a:highlight>
                  <a:srgbClr val="FFFFFF"/>
                </a:highlight>
              </a:rPr>
              <a:t>action</a:t>
            </a:r>
            <a:r>
              <a:rPr b="1" lang="en" sz="600">
                <a:solidFill>
                  <a:schemeClr val="dk1"/>
                </a:solidFill>
                <a:highlight>
                  <a:srgbClr val="FFFFFF"/>
                </a:highlight>
              </a:rPr>
              <a:t>);</a:t>
            </a:r>
            <a:endParaRPr b="1" sz="600">
              <a:solidFill>
                <a:schemeClr val="dk1"/>
              </a:solidFill>
              <a:highlight>
                <a:srgbClr val="FFFFFF"/>
              </a:highlight>
            </a:endParaRPr>
          </a:p>
          <a:p>
            <a:pPr indent="0" lvl="0" marL="18288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458383"/>
                </a:solidFill>
                <a:highlight>
                  <a:srgbClr val="FFFFFF"/>
                </a:highlight>
              </a:rPr>
              <a:t>notification</a:t>
            </a:r>
            <a:r>
              <a:rPr b="1" lang="en" sz="600">
                <a:solidFill>
                  <a:schemeClr val="dk1"/>
                </a:solidFill>
                <a:highlight>
                  <a:srgbClr val="FFFFFF"/>
                </a:highlight>
              </a:rPr>
              <a:t>.</a:t>
            </a:r>
            <a:r>
              <a:rPr b="1" lang="en" sz="600">
                <a:solidFill>
                  <a:srgbClr val="7A7A43"/>
                </a:solidFill>
                <a:highlight>
                  <a:srgbClr val="FFFFFF"/>
                </a:highlight>
              </a:rPr>
              <a:t>close</a:t>
            </a:r>
            <a:r>
              <a:rPr b="1" lang="en" sz="600">
                <a:solidFill>
                  <a:schemeClr val="dk1"/>
                </a:solidFill>
                <a:highlight>
                  <a:srgbClr val="FFFFFF"/>
                </a:highlight>
              </a:rPr>
              <a:t>();</a:t>
            </a:r>
            <a:endParaRPr b="1" sz="600">
              <a:solidFill>
                <a:schemeClr val="dk1"/>
              </a:solidFill>
              <a:highlight>
                <a:srgbClr val="FFFFFF"/>
              </a:highlight>
            </a:endParaRPr>
          </a:p>
          <a:p>
            <a:pPr indent="0" lvl="0" marL="13716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i="1" lang="en" sz="600">
                <a:solidFill>
                  <a:srgbClr val="660E7A"/>
                </a:solidFill>
                <a:highlight>
                  <a:srgbClr val="FFFFFF"/>
                </a:highlight>
              </a:rPr>
              <a:t>self</a:t>
            </a:r>
            <a:r>
              <a:rPr b="1" lang="en" sz="600">
                <a:solidFill>
                  <a:schemeClr val="dk1"/>
                </a:solidFill>
                <a:highlight>
                  <a:srgbClr val="FFFFFF"/>
                </a:highlight>
              </a:rPr>
              <a:t>.</a:t>
            </a:r>
            <a:r>
              <a:rPr b="1" lang="en" sz="600">
                <a:solidFill>
                  <a:srgbClr val="7A7A43"/>
                </a:solidFill>
                <a:highlight>
                  <a:srgbClr val="FFFFFF"/>
                </a:highlight>
              </a:rPr>
              <a:t>addEventListener</a:t>
            </a:r>
            <a:r>
              <a:rPr b="1" lang="en" sz="600">
                <a:solidFill>
                  <a:schemeClr val="dk1"/>
                </a:solidFill>
                <a:highlight>
                  <a:srgbClr val="FFFFFF"/>
                </a:highlight>
              </a:rPr>
              <a:t>(</a:t>
            </a:r>
            <a:r>
              <a:rPr b="1" lang="en" sz="600">
                <a:solidFill>
                  <a:srgbClr val="008000"/>
                </a:solidFill>
                <a:highlight>
                  <a:srgbClr val="FFFFFF"/>
                </a:highlight>
              </a:rPr>
              <a:t>'notificationclose'</a:t>
            </a:r>
            <a:r>
              <a:rPr b="1" lang="en" sz="600">
                <a:solidFill>
                  <a:schemeClr val="dk1"/>
                </a:solidFill>
                <a:highlight>
                  <a:srgbClr val="FFFFFF"/>
                </a:highlight>
              </a:rPr>
              <a:t>, event =&gt; </a:t>
            </a:r>
            <a:r>
              <a:rPr b="1" i="1" lang="en" sz="600">
                <a:solidFill>
                  <a:srgbClr val="660E7A"/>
                </a:solidFill>
                <a:highlight>
                  <a:srgbClr val="FFFFFF"/>
                </a:highlight>
              </a:rPr>
              <a:t>console</a:t>
            </a:r>
            <a:r>
              <a:rPr b="1" lang="en" sz="600">
                <a:solidFill>
                  <a:schemeClr val="dk1"/>
                </a:solidFill>
                <a:highlight>
                  <a:srgbClr val="FFFFFF"/>
                </a:highlight>
              </a:rPr>
              <a:t>.</a:t>
            </a:r>
            <a:r>
              <a:rPr b="1" lang="en" sz="600">
                <a:solidFill>
                  <a:srgbClr val="7A7A43"/>
                </a:solidFill>
                <a:highlight>
                  <a:srgbClr val="FFFFFF"/>
                </a:highlight>
              </a:rPr>
              <a:t>log</a:t>
            </a:r>
            <a:r>
              <a:rPr b="1" lang="en" sz="600">
                <a:solidFill>
                  <a:schemeClr val="dk1"/>
                </a:solidFill>
                <a:highlight>
                  <a:srgbClr val="FFFFFF"/>
                </a:highlight>
              </a:rPr>
              <a:t>(</a:t>
            </a:r>
            <a:r>
              <a:rPr b="1" lang="en" sz="600">
                <a:solidFill>
                  <a:srgbClr val="008000"/>
                </a:solidFill>
                <a:highlight>
                  <a:srgbClr val="FFFFFF"/>
                </a:highlight>
              </a:rPr>
              <a:t>'Notification was closed'</a:t>
            </a:r>
            <a:r>
              <a:rPr b="1" lang="en" sz="600">
                <a:solidFill>
                  <a:schemeClr val="dk1"/>
                </a:solidFill>
                <a:highlight>
                  <a:srgbClr val="FFFFFF"/>
                </a:highlight>
              </a:rPr>
              <a:t>, event));</a:t>
            </a:r>
            <a:endParaRPr b="1" sz="600">
              <a:solidFill>
                <a:schemeClr val="dk1"/>
              </a:solidFill>
              <a:highlight>
                <a:srgbClr val="FFFFFF"/>
              </a:highlight>
            </a:endParaRPr>
          </a:p>
          <a:p>
            <a:pPr indent="0" lvl="0" marL="914400" rtl="0" algn="l">
              <a:lnSpc>
                <a:spcPct val="10000"/>
              </a:lnSpc>
              <a:spcBef>
                <a:spcPts val="1600"/>
              </a:spcBef>
              <a:spcAft>
                <a:spcPts val="1600"/>
              </a:spcAft>
              <a:buNone/>
            </a:pPr>
            <a:r>
              <a:t/>
            </a:r>
            <a:endParaRPr b="1" sz="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6" name="Google Shape;166;p30"/>
          <p:cNvPicPr preferRelativeResize="0"/>
          <p:nvPr/>
        </p:nvPicPr>
        <p:blipFill>
          <a:blip r:embed="rId3">
            <a:alphaModFix/>
          </a:blip>
          <a:stretch>
            <a:fillRect/>
          </a:stretch>
        </p:blipFill>
        <p:spPr>
          <a:xfrm>
            <a:off x="152400" y="4721275"/>
            <a:ext cx="38100" cy="19050"/>
          </a:xfrm>
          <a:prstGeom prst="rect">
            <a:avLst/>
          </a:prstGeom>
          <a:noFill/>
          <a:ln>
            <a:noFill/>
          </a:ln>
        </p:spPr>
      </p:pic>
      <p:pic>
        <p:nvPicPr>
          <p:cNvPr id="167" name="Google Shape;167;p30"/>
          <p:cNvPicPr preferRelativeResize="0"/>
          <p:nvPr/>
        </p:nvPicPr>
        <p:blipFill>
          <a:blip r:embed="rId4">
            <a:alphaModFix/>
          </a:blip>
          <a:stretch>
            <a:fillRect/>
          </a:stretch>
        </p:blipFill>
        <p:spPr>
          <a:xfrm>
            <a:off x="468144" y="0"/>
            <a:ext cx="8207715"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4" name="Google Shape;174;p31"/>
          <p:cNvPicPr preferRelativeResize="0"/>
          <p:nvPr/>
        </p:nvPicPr>
        <p:blipFill>
          <a:blip r:embed="rId3">
            <a:alphaModFix/>
          </a:blip>
          <a:stretch>
            <a:fillRect/>
          </a:stretch>
        </p:blipFill>
        <p:spPr>
          <a:xfrm>
            <a:off x="0" y="794378"/>
            <a:ext cx="9143998" cy="355474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6000">
                <a:solidFill>
                  <a:srgbClr val="FF9900"/>
                </a:solidFill>
                <a:highlight>
                  <a:srgbClr val="FFFFFF"/>
                </a:highlight>
                <a:latin typeface="Roboto"/>
                <a:ea typeface="Roboto"/>
                <a:cs typeface="Roboto"/>
                <a:sym typeface="Roboto"/>
              </a:rPr>
              <a:t>Web Push Notifications</a:t>
            </a:r>
            <a:endParaRPr b="1" sz="6000">
              <a:solidFill>
                <a:srgbClr val="FF99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1" name="Google Shape;181;p32"/>
          <p:cNvPicPr preferRelativeResize="0"/>
          <p:nvPr/>
        </p:nvPicPr>
        <p:blipFill>
          <a:blip r:embed="rId3">
            <a:alphaModFix/>
          </a:blip>
          <a:stretch>
            <a:fillRect/>
          </a:stretch>
        </p:blipFill>
        <p:spPr>
          <a:xfrm>
            <a:off x="4" y="66425"/>
            <a:ext cx="8838943"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33"/>
          <p:cNvSpPr txBox="1"/>
          <p:nvPr>
            <p:ph type="title"/>
          </p:nvPr>
        </p:nvSpPr>
        <p:spPr>
          <a:xfrm>
            <a:off x="311700" y="120325"/>
            <a:ext cx="8520600" cy="42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latin typeface="Roboto"/>
                <a:ea typeface="Roboto"/>
                <a:cs typeface="Roboto"/>
                <a:sym typeface="Roboto"/>
              </a:rPr>
              <a:t>In </a:t>
            </a:r>
            <a:r>
              <a:rPr lang="en" sz="1050">
                <a:solidFill>
                  <a:srgbClr val="333333"/>
                </a:solidFill>
              </a:rPr>
              <a:t>app.js</a:t>
            </a:r>
            <a:r>
              <a:rPr lang="en" sz="1050">
                <a:latin typeface="Roboto"/>
                <a:ea typeface="Roboto"/>
                <a:cs typeface="Roboto"/>
                <a:sym typeface="Roboto"/>
              </a:rPr>
              <a:t> just above </a:t>
            </a:r>
            <a:r>
              <a:rPr lang="en" sz="1050">
                <a:solidFill>
                  <a:srgbClr val="333333"/>
                </a:solidFill>
              </a:rPr>
              <a:t>askForNotificationPermission</a:t>
            </a:r>
            <a:r>
              <a:rPr lang="en" sz="1050">
                <a:latin typeface="Roboto"/>
                <a:ea typeface="Roboto"/>
                <a:cs typeface="Roboto"/>
                <a:sym typeface="Roboto"/>
              </a:rPr>
              <a:t>:</a:t>
            </a:r>
            <a:endParaRPr/>
          </a:p>
        </p:txBody>
      </p:sp>
      <p:sp>
        <p:nvSpPr>
          <p:cNvPr id="187" name="Google Shape;187;p33"/>
          <p:cNvSpPr txBox="1"/>
          <p:nvPr>
            <p:ph idx="1" type="body"/>
          </p:nvPr>
        </p:nvSpPr>
        <p:spPr>
          <a:xfrm>
            <a:off x="311700" y="631400"/>
            <a:ext cx="8520600" cy="4442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0000"/>
              </a:lnSpc>
              <a:spcBef>
                <a:spcPts val="0"/>
              </a:spcBef>
              <a:spcAft>
                <a:spcPts val="0"/>
              </a:spcAft>
              <a:buClr>
                <a:schemeClr val="dk1"/>
              </a:buClr>
              <a:buSzPts val="1100"/>
              <a:buFont typeface="Arial"/>
              <a:buNone/>
            </a:pPr>
            <a:r>
              <a:rPr b="1" lang="en" sz="600">
                <a:solidFill>
                  <a:srgbClr val="000080"/>
                </a:solidFill>
                <a:highlight>
                  <a:srgbClr val="FFFFFF"/>
                </a:highlight>
              </a:rPr>
              <a:t>const </a:t>
            </a:r>
            <a:r>
              <a:rPr b="1" lang="en" sz="600">
                <a:solidFill>
                  <a:schemeClr val="dk1"/>
                </a:solidFill>
                <a:highlight>
                  <a:srgbClr val="FFFFFF"/>
                </a:highlight>
              </a:rPr>
              <a:t>configurePushSubscription = () =&gt;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0080"/>
                </a:solidFill>
                <a:highlight>
                  <a:srgbClr val="FFFFFF"/>
                </a:highlight>
              </a:rPr>
              <a:t>if </a:t>
            </a:r>
            <a:r>
              <a:rPr b="1" lang="en" sz="600">
                <a:solidFill>
                  <a:schemeClr val="dk1"/>
                </a:solidFill>
                <a:highlight>
                  <a:srgbClr val="FFFFFF"/>
                </a:highlight>
              </a:rPr>
              <a:t>(</a:t>
            </a:r>
            <a:r>
              <a:rPr b="1" lang="en" sz="600">
                <a:solidFill>
                  <a:srgbClr val="008000"/>
                </a:solidFill>
                <a:highlight>
                  <a:srgbClr val="FFFFFF"/>
                </a:highlight>
              </a:rPr>
              <a:t>'serviceWorker' </a:t>
            </a:r>
            <a:r>
              <a:rPr b="1" lang="en" sz="600">
                <a:solidFill>
                  <a:srgbClr val="000080"/>
                </a:solidFill>
                <a:highlight>
                  <a:srgbClr val="FFFFFF"/>
                </a:highlight>
              </a:rPr>
              <a:t>in </a:t>
            </a:r>
            <a:r>
              <a:rPr b="1" i="1" lang="en" sz="600">
                <a:solidFill>
                  <a:srgbClr val="660E7A"/>
                </a:solidFill>
                <a:highlight>
                  <a:srgbClr val="FFFFFF"/>
                </a:highlight>
              </a:rPr>
              <a:t>navigator</a:t>
            </a: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0080"/>
                </a:solidFill>
                <a:highlight>
                  <a:srgbClr val="FFFFFF"/>
                </a:highlight>
              </a:rPr>
              <a:t>let </a:t>
            </a:r>
            <a:r>
              <a:rPr b="1" lang="en" sz="600">
                <a:solidFill>
                  <a:srgbClr val="458383"/>
                </a:solidFill>
                <a:highlight>
                  <a:srgbClr val="FFFFFF"/>
                </a:highlight>
              </a:rPr>
              <a:t>serviceWorkerRegistration</a:t>
            </a:r>
            <a:r>
              <a:rPr b="1" lang="en" sz="600">
                <a:solidFill>
                  <a:schemeClr val="dk1"/>
                </a:solidFill>
                <a:highlight>
                  <a:srgbClr val="FFFFFF"/>
                </a:highlight>
              </a:rPr>
              <a:t>;</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i="1" lang="en" sz="600">
                <a:solidFill>
                  <a:srgbClr val="660E7A"/>
                </a:solidFill>
                <a:highlight>
                  <a:srgbClr val="FFFFFF"/>
                </a:highlight>
              </a:rPr>
              <a:t>navigator</a:t>
            </a:r>
            <a:r>
              <a:rPr b="1" lang="en" sz="600">
                <a:solidFill>
                  <a:schemeClr val="dk1"/>
                </a:solidFill>
                <a:highlight>
                  <a:srgbClr val="FFFFFF"/>
                </a:highlight>
              </a:rPr>
              <a:t>.</a:t>
            </a:r>
            <a:r>
              <a:rPr b="1" lang="en" sz="600">
                <a:solidFill>
                  <a:srgbClr val="660E7A"/>
                </a:solidFill>
                <a:highlight>
                  <a:srgbClr val="FFFFFF"/>
                </a:highlight>
              </a:rPr>
              <a:t>serviceWorker</a:t>
            </a:r>
            <a:r>
              <a:rPr b="1" lang="en" sz="600">
                <a:solidFill>
                  <a:schemeClr val="dk1"/>
                </a:solidFill>
                <a:highlight>
                  <a:srgbClr val="FFFFFF"/>
                </a:highlight>
              </a:rPr>
              <a:t>.</a:t>
            </a:r>
            <a:r>
              <a:rPr b="1" lang="en" sz="600">
                <a:solidFill>
                  <a:srgbClr val="660E7A"/>
                </a:solidFill>
                <a:highlight>
                  <a:srgbClr val="FFFFFF"/>
                </a:highlight>
              </a:rPr>
              <a:t>ready</a:t>
            </a:r>
            <a:endParaRPr b="1" sz="600">
              <a:solidFill>
                <a:srgbClr val="660E7A"/>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rgbClr val="660E7A"/>
                </a:solidFill>
                <a:highlight>
                  <a:srgbClr val="FFFFFF"/>
                </a:highlight>
              </a:rPr>
              <a:t>     </a:t>
            </a:r>
            <a:r>
              <a:rPr b="1" lang="en" sz="600">
                <a:solidFill>
                  <a:schemeClr val="dk1"/>
                </a:solidFill>
                <a:highlight>
                  <a:srgbClr val="FFFFFF"/>
                </a:highlight>
              </a:rPr>
              <a:t>.</a:t>
            </a:r>
            <a:r>
              <a:rPr b="1" lang="en" sz="600">
                <a:solidFill>
                  <a:srgbClr val="7A7A43"/>
                </a:solidFill>
                <a:highlight>
                  <a:srgbClr val="FFFFFF"/>
                </a:highlight>
              </a:rPr>
              <a:t>then</a:t>
            </a:r>
            <a:r>
              <a:rPr b="1" lang="en" sz="600">
                <a:solidFill>
                  <a:schemeClr val="dk1"/>
                </a:solidFill>
                <a:highlight>
                  <a:srgbClr val="FFFFFF"/>
                </a:highlight>
              </a:rPr>
              <a:t>(registration =&gt;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458383"/>
                </a:solidFill>
                <a:highlight>
                  <a:srgbClr val="FFFFFF"/>
                </a:highlight>
              </a:rPr>
              <a:t>serviceWorkerRegistration </a:t>
            </a:r>
            <a:r>
              <a:rPr b="1" lang="en" sz="600">
                <a:solidFill>
                  <a:schemeClr val="dk1"/>
                </a:solidFill>
                <a:highlight>
                  <a:srgbClr val="FFFFFF"/>
                </a:highlight>
              </a:rPr>
              <a:t>= registration;</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0080"/>
                </a:solidFill>
                <a:highlight>
                  <a:srgbClr val="FFFFFF"/>
                </a:highlight>
              </a:rPr>
              <a:t>return </a:t>
            </a:r>
            <a:r>
              <a:rPr b="1" lang="en" sz="600">
                <a:solidFill>
                  <a:schemeClr val="dk1"/>
                </a:solidFill>
                <a:highlight>
                  <a:srgbClr val="FFFFFF"/>
                </a:highlight>
              </a:rPr>
              <a:t>registration.</a:t>
            </a:r>
            <a:r>
              <a:rPr b="1" lang="en" sz="600">
                <a:solidFill>
                  <a:srgbClr val="660E7A"/>
                </a:solidFill>
                <a:highlight>
                  <a:srgbClr val="FFFFFF"/>
                </a:highlight>
              </a:rPr>
              <a:t>pushManager</a:t>
            </a:r>
            <a:r>
              <a:rPr b="1" lang="en" sz="600">
                <a:solidFill>
                  <a:schemeClr val="dk1"/>
                </a:solidFill>
                <a:highlight>
                  <a:srgbClr val="FFFFFF"/>
                </a:highlight>
              </a:rPr>
              <a:t>.</a:t>
            </a:r>
            <a:r>
              <a:rPr b="1" lang="en" sz="600">
                <a:solidFill>
                  <a:srgbClr val="7A7A43"/>
                </a:solidFill>
                <a:highlight>
                  <a:srgbClr val="FFFFFF"/>
                </a:highlight>
              </a:rPr>
              <a:t>getSubscription</a:t>
            </a:r>
            <a:r>
              <a:rPr b="1" lang="en" sz="600">
                <a:solidFill>
                  <a:schemeClr val="dk1"/>
                </a:solidFill>
                <a:highlight>
                  <a:srgbClr val="FFFFFF"/>
                </a:highlight>
              </a:rPr>
              <a:t>();</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7A7A43"/>
                </a:solidFill>
                <a:highlight>
                  <a:srgbClr val="FFFFFF"/>
                </a:highlight>
              </a:rPr>
              <a:t>then</a:t>
            </a:r>
            <a:r>
              <a:rPr b="1" lang="en" sz="600">
                <a:solidFill>
                  <a:schemeClr val="dk1"/>
                </a:solidFill>
                <a:highlight>
                  <a:srgbClr val="FFFFFF"/>
                </a:highlight>
              </a:rPr>
              <a:t>(subscription =&gt;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0080"/>
                </a:solidFill>
                <a:highlight>
                  <a:srgbClr val="FFFFFF"/>
                </a:highlight>
              </a:rPr>
              <a:t>if </a:t>
            </a:r>
            <a:r>
              <a:rPr b="1" lang="en" sz="600">
                <a:solidFill>
                  <a:schemeClr val="dk1"/>
                </a:solidFill>
                <a:highlight>
                  <a:srgbClr val="FFFFFF"/>
                </a:highlight>
              </a:rPr>
              <a:t>(subscription === </a:t>
            </a:r>
            <a:r>
              <a:rPr b="1" lang="en" sz="600">
                <a:solidFill>
                  <a:srgbClr val="000080"/>
                </a:solidFill>
                <a:highlight>
                  <a:srgbClr val="FFFFFF"/>
                </a:highlight>
              </a:rPr>
              <a:t>null</a:t>
            </a:r>
            <a:r>
              <a:rPr b="1" lang="en" sz="600">
                <a:solidFill>
                  <a:schemeClr val="dk1"/>
                </a:solidFill>
                <a:highlight>
                  <a:srgbClr val="FFFFFF"/>
                </a:highlight>
              </a:rPr>
              <a:t>) { </a:t>
            </a:r>
            <a:r>
              <a:rPr b="1" lang="en" sz="600">
                <a:solidFill>
                  <a:schemeClr val="dk1"/>
                </a:solidFill>
                <a:highlight>
                  <a:srgbClr val="FFFFFF"/>
                </a:highlight>
              </a:rPr>
              <a:t>         </a:t>
            </a:r>
            <a:r>
              <a:rPr b="1" i="1" lang="en" sz="600">
                <a:solidFill>
                  <a:srgbClr val="808080"/>
                </a:solidFill>
                <a:highlight>
                  <a:srgbClr val="FFFFFF"/>
                </a:highlight>
              </a:rPr>
              <a:t>// Create a new subscription</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i="1" lang="en" sz="600">
                <a:solidFill>
                  <a:srgbClr val="808080"/>
                </a:solidFill>
                <a:highlight>
                  <a:srgbClr val="FFFFFF"/>
                </a:highlight>
              </a:rPr>
              <a:t>         </a:t>
            </a:r>
            <a:r>
              <a:rPr b="1" lang="en" sz="600">
                <a:solidFill>
                  <a:srgbClr val="000080"/>
                </a:solidFill>
                <a:highlight>
                  <a:srgbClr val="FFFFFF"/>
                </a:highlight>
              </a:rPr>
              <a:t>return </a:t>
            </a:r>
            <a:r>
              <a:rPr b="1" lang="en" sz="600">
                <a:solidFill>
                  <a:srgbClr val="458383"/>
                </a:solidFill>
                <a:highlight>
                  <a:srgbClr val="FFFFFF"/>
                </a:highlight>
              </a:rPr>
              <a:t>serviceWorkerRegistration</a:t>
            </a:r>
            <a:r>
              <a:rPr b="1" lang="en" sz="600">
                <a:solidFill>
                  <a:schemeClr val="dk1"/>
                </a:solidFill>
                <a:highlight>
                  <a:srgbClr val="FFFFFF"/>
                </a:highlight>
              </a:rPr>
              <a:t>.</a:t>
            </a:r>
            <a:r>
              <a:rPr b="1" lang="en" sz="600">
                <a:solidFill>
                  <a:srgbClr val="660E7A"/>
                </a:solidFill>
                <a:highlight>
                  <a:srgbClr val="FFFFFF"/>
                </a:highlight>
              </a:rPr>
              <a:t>pushManager</a:t>
            </a:r>
            <a:r>
              <a:rPr b="1" lang="en" sz="600">
                <a:solidFill>
                  <a:schemeClr val="dk1"/>
                </a:solidFill>
                <a:highlight>
                  <a:srgbClr val="FFFFFF"/>
                </a:highlight>
              </a:rPr>
              <a:t>.</a:t>
            </a:r>
            <a:r>
              <a:rPr b="1" lang="en" sz="600">
                <a:solidFill>
                  <a:srgbClr val="7A7A43"/>
                </a:solidFill>
                <a:highlight>
                  <a:srgbClr val="FFFFFF"/>
                </a:highlight>
              </a:rPr>
              <a:t>subscribe</a:t>
            </a:r>
            <a:r>
              <a:rPr b="1" lang="en" sz="600">
                <a:solidFill>
                  <a:schemeClr val="dk1"/>
                </a:solidFill>
                <a:highlight>
                  <a:srgbClr val="FFFFFF"/>
                </a:highlight>
              </a:rPr>
              <a:t>({</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660E7A"/>
                </a:solidFill>
                <a:highlight>
                  <a:srgbClr val="FFFFFF"/>
                </a:highlight>
              </a:rPr>
              <a:t>userVisibleOnly</a:t>
            </a:r>
            <a:r>
              <a:rPr b="1" lang="en" sz="600">
                <a:solidFill>
                  <a:schemeClr val="dk1"/>
                </a:solidFill>
                <a:highlight>
                  <a:srgbClr val="FFFFFF"/>
                </a:highlight>
              </a:rPr>
              <a:t>: </a:t>
            </a:r>
            <a:r>
              <a:rPr b="1" lang="en" sz="600">
                <a:solidFill>
                  <a:srgbClr val="000080"/>
                </a:solidFill>
                <a:highlight>
                  <a:srgbClr val="FFFFFF"/>
                </a:highlight>
              </a:rPr>
              <a:t>true</a:t>
            </a:r>
            <a:r>
              <a:rPr b="1" lang="en" sz="600">
                <a:solidFill>
                  <a:schemeClr val="dk1"/>
                </a:solidFill>
                <a:highlight>
                  <a:srgbClr val="FFFFFF"/>
                </a:highlight>
              </a:rPr>
              <a:t>,</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660E7A"/>
                </a:solidFill>
                <a:highlight>
                  <a:srgbClr val="FFFFFF"/>
                </a:highlight>
              </a:rPr>
              <a:t>applicationServerKey</a:t>
            </a:r>
            <a:r>
              <a:rPr b="1" lang="en" sz="600">
                <a:solidFill>
                  <a:schemeClr val="dk1"/>
                </a:solidFill>
                <a:highlight>
                  <a:srgbClr val="FFFFFF"/>
                </a:highlight>
              </a:rPr>
              <a:t>: urlBase64ToUint8Array(</a:t>
            </a:r>
            <a:r>
              <a:rPr b="1" lang="en" sz="600">
                <a:solidFill>
                  <a:srgbClr val="008000"/>
                </a:solidFill>
                <a:highlight>
                  <a:srgbClr val="FFFFFF"/>
                </a:highlight>
              </a:rPr>
              <a:t>'PUBLIC KEY HERE'</a:t>
            </a:r>
            <a:r>
              <a:rPr b="1" lang="en" sz="600">
                <a:solidFill>
                  <a:schemeClr val="dk1"/>
                </a:solidFill>
                <a:highlight>
                  <a:srgbClr val="FFFFFF"/>
                </a:highlight>
              </a:rPr>
              <a:t>)</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.then(pushSubscription =&gt;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i="1" lang="en" sz="600">
                <a:solidFill>
                  <a:srgbClr val="660E7A"/>
                </a:solidFill>
                <a:highlight>
                  <a:srgbClr val="FFFFFF"/>
                </a:highlight>
              </a:rPr>
              <a:t>console</a:t>
            </a:r>
            <a:r>
              <a:rPr b="1" lang="en" sz="600">
                <a:solidFill>
                  <a:schemeClr val="dk1"/>
                </a:solidFill>
                <a:highlight>
                  <a:srgbClr val="FFFFFF"/>
                </a:highlight>
              </a:rPr>
              <a:t>.</a:t>
            </a:r>
            <a:r>
              <a:rPr b="1" lang="en" sz="600">
                <a:solidFill>
                  <a:srgbClr val="7A7A43"/>
                </a:solidFill>
                <a:highlight>
                  <a:srgbClr val="FFFFFF"/>
                </a:highlight>
              </a:rPr>
              <a:t>log</a:t>
            </a:r>
            <a:r>
              <a:rPr b="1" lang="en" sz="600">
                <a:solidFill>
                  <a:schemeClr val="dk1"/>
                </a:solidFill>
                <a:highlight>
                  <a:srgbClr val="FFFFFF"/>
                </a:highlight>
              </a:rPr>
              <a:t>(</a:t>
            </a:r>
            <a:r>
              <a:rPr b="1" lang="en" sz="600">
                <a:solidFill>
                  <a:srgbClr val="008000"/>
                </a:solidFill>
                <a:highlight>
                  <a:srgbClr val="FFFFFF"/>
                </a:highlight>
              </a:rPr>
              <a:t>'Received PushSubscription: '</a:t>
            </a:r>
            <a:r>
              <a:rPr b="1" lang="en" sz="600">
                <a:solidFill>
                  <a:schemeClr val="dk1"/>
                </a:solidFill>
                <a:highlight>
                  <a:srgbClr val="FFFFFF"/>
                </a:highlight>
              </a:rPr>
              <a:t>, </a:t>
            </a:r>
            <a:r>
              <a:rPr b="1" i="1" lang="en" sz="600">
                <a:solidFill>
                  <a:srgbClr val="660E7A"/>
                </a:solidFill>
                <a:highlight>
                  <a:srgbClr val="FFFFFF"/>
                </a:highlight>
              </a:rPr>
              <a:t>JSON</a:t>
            </a:r>
            <a:r>
              <a:rPr b="1" lang="en" sz="600">
                <a:solidFill>
                  <a:schemeClr val="dk1"/>
                </a:solidFill>
                <a:highlight>
                  <a:srgbClr val="FFFFFF"/>
                </a:highlight>
              </a:rPr>
              <a:t>.</a:t>
            </a:r>
            <a:r>
              <a:rPr b="1" lang="en" sz="600">
                <a:solidFill>
                  <a:srgbClr val="7A7A43"/>
                </a:solidFill>
                <a:highlight>
                  <a:srgbClr val="FFFFFF"/>
                </a:highlight>
              </a:rPr>
              <a:t>stringify</a:t>
            </a:r>
            <a:r>
              <a:rPr b="1" lang="en" sz="600">
                <a:solidFill>
                  <a:schemeClr val="dk1"/>
                </a:solidFill>
                <a:highlight>
                  <a:srgbClr val="FFFFFF"/>
                </a:highlight>
              </a:rPr>
              <a:t>(pushSubscription));</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0080"/>
                </a:solidFill>
                <a:highlight>
                  <a:srgbClr val="FFFFFF"/>
                </a:highlight>
              </a:rPr>
              <a:t>return </a:t>
            </a:r>
            <a:r>
              <a:rPr b="1" lang="en" sz="600">
                <a:solidFill>
                  <a:schemeClr val="dk1"/>
                </a:solidFill>
                <a:highlight>
                  <a:srgbClr val="FFFFFF"/>
                </a:highlight>
              </a:rPr>
              <a:t>pushSubscription;</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a:t>
            </a:r>
            <a:endParaRPr b="1" sz="600">
              <a:solidFill>
                <a:schemeClr val="dk1"/>
              </a:solidFill>
              <a:highlight>
                <a:srgbClr val="FFFFFF"/>
              </a:highlight>
            </a:endParaRPr>
          </a:p>
          <a:p>
            <a:pPr indent="0" lvl="0" marL="914400" rtl="0" algn="l">
              <a:lnSpc>
                <a:spcPct val="10000"/>
              </a:lnSpc>
              <a:spcBef>
                <a:spcPts val="1600"/>
              </a:spcBef>
              <a:spcAft>
                <a:spcPts val="1600"/>
              </a:spcAft>
              <a:buNone/>
            </a:pPr>
            <a:r>
              <a:t/>
            </a:r>
            <a:endParaRPr b="1" sz="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4"/>
          <p:cNvSpPr txBox="1"/>
          <p:nvPr>
            <p:ph type="title"/>
          </p:nvPr>
        </p:nvSpPr>
        <p:spPr>
          <a:xfrm>
            <a:off x="311700" y="445025"/>
            <a:ext cx="8520600" cy="35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050">
                <a:latin typeface="Roboto"/>
                <a:ea typeface="Roboto"/>
                <a:cs typeface="Roboto"/>
                <a:sym typeface="Roboto"/>
              </a:rPr>
              <a:t>In </a:t>
            </a:r>
            <a:r>
              <a:rPr b="1" lang="en" sz="1050">
                <a:solidFill>
                  <a:srgbClr val="333333"/>
                </a:solidFill>
              </a:rPr>
              <a:t>utility.js</a:t>
            </a:r>
            <a:endParaRPr b="1"/>
          </a:p>
        </p:txBody>
      </p:sp>
      <p:sp>
        <p:nvSpPr>
          <p:cNvPr id="193" name="Google Shape;193;p34"/>
          <p:cNvSpPr txBox="1"/>
          <p:nvPr>
            <p:ph idx="1" type="body"/>
          </p:nvPr>
        </p:nvSpPr>
        <p:spPr>
          <a:xfrm>
            <a:off x="311700" y="915050"/>
            <a:ext cx="8520600" cy="3653700"/>
          </a:xfrm>
          <a:prstGeom prst="rect">
            <a:avLst/>
          </a:prstGeom>
        </p:spPr>
        <p:txBody>
          <a:bodyPr anchorCtr="0" anchor="t" bIns="91425" lIns="91425" spcFirstLastPara="1" rIns="91425" wrap="square" tIns="91425">
            <a:noAutofit/>
          </a:bodyPr>
          <a:lstStyle/>
          <a:p>
            <a:pPr indent="0" lvl="0" marL="914400" rtl="0" algn="l">
              <a:lnSpc>
                <a:spcPct val="10000"/>
              </a:lnSpc>
              <a:spcBef>
                <a:spcPts val="0"/>
              </a:spcBef>
              <a:spcAft>
                <a:spcPts val="0"/>
              </a:spcAft>
              <a:buNone/>
            </a:pPr>
            <a:r>
              <a:t/>
            </a:r>
            <a:endParaRPr b="1"/>
          </a:p>
          <a:p>
            <a:pPr indent="0" lvl="0" marL="914400" rtl="0" algn="l">
              <a:lnSpc>
                <a:spcPct val="10000"/>
              </a:lnSpc>
              <a:spcBef>
                <a:spcPts val="1600"/>
              </a:spcBef>
              <a:spcAft>
                <a:spcPts val="0"/>
              </a:spcAft>
              <a:buClr>
                <a:schemeClr val="dk1"/>
              </a:buClr>
              <a:buSzPts val="1100"/>
              <a:buFont typeface="Arial"/>
              <a:buNone/>
            </a:pPr>
            <a:r>
              <a:rPr b="1" lang="en" sz="1100">
                <a:solidFill>
                  <a:srgbClr val="000080"/>
                </a:solidFill>
                <a:highlight>
                  <a:srgbClr val="FFFFFF"/>
                </a:highlight>
              </a:rPr>
              <a:t>const </a:t>
            </a:r>
            <a:r>
              <a:rPr b="1" lang="en" sz="1100">
                <a:solidFill>
                  <a:schemeClr val="dk1"/>
                </a:solidFill>
                <a:highlight>
                  <a:srgbClr val="FFFFFF"/>
                </a:highlight>
              </a:rPr>
              <a:t>urlBase64ToUint8Array = base64String =&gt;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000080"/>
                </a:solidFill>
                <a:highlight>
                  <a:srgbClr val="FFFFFF"/>
                </a:highlight>
              </a:rPr>
              <a:t>const </a:t>
            </a:r>
            <a:r>
              <a:rPr b="1" lang="en" sz="1100">
                <a:solidFill>
                  <a:srgbClr val="458383"/>
                </a:solidFill>
                <a:highlight>
                  <a:srgbClr val="FFFFFF"/>
                </a:highlight>
              </a:rPr>
              <a:t>padding </a:t>
            </a:r>
            <a:r>
              <a:rPr b="1" lang="en" sz="1100">
                <a:solidFill>
                  <a:schemeClr val="dk1"/>
                </a:solidFill>
                <a:highlight>
                  <a:srgbClr val="FFFFFF"/>
                </a:highlight>
              </a:rPr>
              <a:t>= </a:t>
            </a:r>
            <a:r>
              <a:rPr b="1" lang="en" sz="1100">
                <a:solidFill>
                  <a:srgbClr val="008000"/>
                </a:solidFill>
                <a:highlight>
                  <a:srgbClr val="FFFFFF"/>
                </a:highlight>
              </a:rPr>
              <a:t>'='</a:t>
            </a:r>
            <a:r>
              <a:rPr b="1" lang="en" sz="1100">
                <a:solidFill>
                  <a:schemeClr val="dk1"/>
                </a:solidFill>
                <a:highlight>
                  <a:srgbClr val="FFFFFF"/>
                </a:highlight>
              </a:rPr>
              <a:t>.</a:t>
            </a:r>
            <a:r>
              <a:rPr b="1" lang="en" sz="1100">
                <a:solidFill>
                  <a:srgbClr val="7A7A43"/>
                </a:solidFill>
                <a:highlight>
                  <a:srgbClr val="FFFFFF"/>
                </a:highlight>
              </a:rPr>
              <a:t>repeat</a:t>
            </a:r>
            <a:r>
              <a:rPr b="1" lang="en" sz="1100">
                <a:solidFill>
                  <a:schemeClr val="dk1"/>
                </a:solidFill>
                <a:highlight>
                  <a:srgbClr val="FFFFFF"/>
                </a:highlight>
              </a:rPr>
              <a:t>((</a:t>
            </a:r>
            <a:r>
              <a:rPr b="1" lang="en" sz="1100">
                <a:solidFill>
                  <a:srgbClr val="0000FF"/>
                </a:solidFill>
                <a:highlight>
                  <a:srgbClr val="FFFFFF"/>
                </a:highlight>
              </a:rPr>
              <a:t>4 </a:t>
            </a:r>
            <a:r>
              <a:rPr b="1" lang="en" sz="1100">
                <a:solidFill>
                  <a:schemeClr val="dk1"/>
                </a:solidFill>
                <a:highlight>
                  <a:srgbClr val="FFFFFF"/>
                </a:highlight>
              </a:rPr>
              <a:t>- base64String.</a:t>
            </a:r>
            <a:r>
              <a:rPr b="1" lang="en" sz="1100">
                <a:solidFill>
                  <a:srgbClr val="660E7A"/>
                </a:solidFill>
                <a:highlight>
                  <a:srgbClr val="FFFFFF"/>
                </a:highlight>
              </a:rPr>
              <a:t>length </a:t>
            </a:r>
            <a:r>
              <a:rPr b="1" lang="en" sz="1100">
                <a:solidFill>
                  <a:schemeClr val="dk1"/>
                </a:solidFill>
                <a:highlight>
                  <a:srgbClr val="FFFFFF"/>
                </a:highlight>
              </a:rPr>
              <a:t>% </a:t>
            </a:r>
            <a:r>
              <a:rPr b="1" lang="en" sz="1100">
                <a:solidFill>
                  <a:srgbClr val="0000FF"/>
                </a:solidFill>
                <a:highlight>
                  <a:srgbClr val="FFFFFF"/>
                </a:highlight>
              </a:rPr>
              <a:t>4</a:t>
            </a:r>
            <a:r>
              <a:rPr b="1" lang="en" sz="1100">
                <a:solidFill>
                  <a:schemeClr val="dk1"/>
                </a:solidFill>
                <a:highlight>
                  <a:srgbClr val="FFFFFF"/>
                </a:highlight>
              </a:rPr>
              <a:t>) % </a:t>
            </a:r>
            <a:r>
              <a:rPr b="1" lang="en" sz="1100">
                <a:solidFill>
                  <a:srgbClr val="0000FF"/>
                </a:solidFill>
                <a:highlight>
                  <a:srgbClr val="FFFFFF"/>
                </a:highlight>
              </a:rPr>
              <a:t>4</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000080"/>
                </a:solidFill>
                <a:highlight>
                  <a:srgbClr val="FFFFFF"/>
                </a:highlight>
              </a:rPr>
              <a:t>const </a:t>
            </a:r>
            <a:r>
              <a:rPr b="1" lang="en" sz="1100">
                <a:solidFill>
                  <a:srgbClr val="458383"/>
                </a:solidFill>
                <a:highlight>
                  <a:srgbClr val="FFFFFF"/>
                </a:highlight>
              </a:rPr>
              <a:t>base64 </a:t>
            </a:r>
            <a:r>
              <a:rPr b="1" lang="en" sz="1100">
                <a:solidFill>
                  <a:schemeClr val="dk1"/>
                </a:solidFill>
                <a:highlight>
                  <a:srgbClr val="FFFFFF"/>
                </a:highlight>
              </a:rPr>
              <a:t>= (base64String + </a:t>
            </a:r>
            <a:r>
              <a:rPr b="1" lang="en" sz="1100">
                <a:solidFill>
                  <a:srgbClr val="458383"/>
                </a:solidFill>
                <a:highlight>
                  <a:srgbClr val="FFFFFF"/>
                </a:highlight>
              </a:rPr>
              <a:t>padding</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7A7A43"/>
                </a:solidFill>
                <a:highlight>
                  <a:srgbClr val="FFFFFF"/>
                </a:highlight>
              </a:rPr>
              <a:t>replace</a:t>
            </a:r>
            <a:r>
              <a:rPr b="1" lang="en" sz="1100">
                <a:solidFill>
                  <a:schemeClr val="dk1"/>
                </a:solidFill>
                <a:highlight>
                  <a:srgbClr val="FFFFFF"/>
                </a:highlight>
              </a:rPr>
              <a:t>(</a:t>
            </a:r>
            <a:r>
              <a:rPr b="1" lang="en" sz="1100">
                <a:solidFill>
                  <a:srgbClr val="0000FF"/>
                </a:solidFill>
                <a:highlight>
                  <a:srgbClr val="FFFFFF"/>
                </a:highlight>
              </a:rPr>
              <a:t>/-/g</a:t>
            </a:r>
            <a:r>
              <a:rPr b="1" lang="en" sz="1100">
                <a:solidFill>
                  <a:schemeClr val="dk1"/>
                </a:solidFill>
                <a:highlight>
                  <a:srgbClr val="FFFFFF"/>
                </a:highlight>
              </a:rPr>
              <a:t>, </a:t>
            </a:r>
            <a:r>
              <a:rPr b="1" lang="en" sz="1100">
                <a:solidFill>
                  <a:srgbClr val="008000"/>
                </a:solidFill>
                <a:highlight>
                  <a:srgbClr val="FFFFFF"/>
                </a:highlight>
              </a:rPr>
              <a:t>'+'</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7A7A43"/>
                </a:solidFill>
                <a:highlight>
                  <a:srgbClr val="FFFFFF"/>
                </a:highlight>
              </a:rPr>
              <a:t>replace</a:t>
            </a:r>
            <a:r>
              <a:rPr b="1" lang="en" sz="1100">
                <a:solidFill>
                  <a:schemeClr val="dk1"/>
                </a:solidFill>
                <a:highlight>
                  <a:srgbClr val="FFFFFF"/>
                </a:highlight>
              </a:rPr>
              <a:t>(</a:t>
            </a:r>
            <a:r>
              <a:rPr b="1" lang="en" sz="1100">
                <a:solidFill>
                  <a:srgbClr val="0000FF"/>
                </a:solidFill>
                <a:highlight>
                  <a:srgbClr val="FFFFFF"/>
                </a:highlight>
              </a:rPr>
              <a:t>/_/g</a:t>
            </a:r>
            <a:r>
              <a:rPr b="1" lang="en" sz="1100">
                <a:solidFill>
                  <a:schemeClr val="dk1"/>
                </a:solidFill>
                <a:highlight>
                  <a:srgbClr val="FFFFFF"/>
                </a:highlight>
              </a:rPr>
              <a:t>, </a:t>
            </a:r>
            <a:r>
              <a:rPr b="1" lang="en" sz="1100">
                <a:solidFill>
                  <a:srgbClr val="008000"/>
                </a:solidFill>
                <a:highlight>
                  <a:srgbClr val="FFFFFF"/>
                </a:highlight>
              </a:rPr>
              <a:t>'/'</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000080"/>
                </a:solidFill>
                <a:highlight>
                  <a:srgbClr val="FFFFFF"/>
                </a:highlight>
              </a:rPr>
              <a:t>const </a:t>
            </a:r>
            <a:r>
              <a:rPr b="1" lang="en" sz="1100">
                <a:solidFill>
                  <a:srgbClr val="458383"/>
                </a:solidFill>
                <a:highlight>
                  <a:srgbClr val="FFFFFF"/>
                </a:highlight>
              </a:rPr>
              <a:t>rawData </a:t>
            </a:r>
            <a:r>
              <a:rPr b="1" lang="en" sz="1100">
                <a:solidFill>
                  <a:schemeClr val="dk1"/>
                </a:solidFill>
                <a:highlight>
                  <a:srgbClr val="FFFFFF"/>
                </a:highlight>
              </a:rPr>
              <a:t>= </a:t>
            </a:r>
            <a:r>
              <a:rPr b="1" i="1" lang="en" sz="1100">
                <a:solidFill>
                  <a:srgbClr val="660E7A"/>
                </a:solidFill>
                <a:highlight>
                  <a:srgbClr val="FFFFFF"/>
                </a:highlight>
              </a:rPr>
              <a:t>window</a:t>
            </a:r>
            <a:r>
              <a:rPr b="1" lang="en" sz="1100">
                <a:solidFill>
                  <a:schemeClr val="dk1"/>
                </a:solidFill>
                <a:highlight>
                  <a:srgbClr val="FFFFFF"/>
                </a:highlight>
              </a:rPr>
              <a:t>.</a:t>
            </a:r>
            <a:r>
              <a:rPr b="1" lang="en" sz="1100">
                <a:solidFill>
                  <a:srgbClr val="7A7A43"/>
                </a:solidFill>
                <a:highlight>
                  <a:srgbClr val="FFFFFF"/>
                </a:highlight>
              </a:rPr>
              <a:t>atob</a:t>
            </a:r>
            <a:r>
              <a:rPr b="1" lang="en" sz="1100">
                <a:solidFill>
                  <a:schemeClr val="dk1"/>
                </a:solidFill>
                <a:highlight>
                  <a:srgbClr val="FFFFFF"/>
                </a:highlight>
              </a:rPr>
              <a:t>(</a:t>
            </a:r>
            <a:r>
              <a:rPr b="1" lang="en" sz="1100">
                <a:solidFill>
                  <a:srgbClr val="458383"/>
                </a:solidFill>
                <a:highlight>
                  <a:srgbClr val="FFFFFF"/>
                </a:highlight>
              </a:rPr>
              <a:t>base64</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000080"/>
                </a:solidFill>
                <a:highlight>
                  <a:srgbClr val="FFFFFF"/>
                </a:highlight>
              </a:rPr>
              <a:t>const </a:t>
            </a:r>
            <a:r>
              <a:rPr b="1" lang="en" sz="1100">
                <a:solidFill>
                  <a:srgbClr val="458383"/>
                </a:solidFill>
                <a:highlight>
                  <a:srgbClr val="FFFFFF"/>
                </a:highlight>
              </a:rPr>
              <a:t>outputArray </a:t>
            </a:r>
            <a:r>
              <a:rPr b="1" lang="en" sz="1100">
                <a:solidFill>
                  <a:schemeClr val="dk1"/>
                </a:solidFill>
                <a:highlight>
                  <a:srgbClr val="FFFFFF"/>
                </a:highlight>
              </a:rPr>
              <a:t>= </a:t>
            </a:r>
            <a:r>
              <a:rPr b="1" lang="en" sz="1100">
                <a:solidFill>
                  <a:srgbClr val="000080"/>
                </a:solidFill>
                <a:highlight>
                  <a:srgbClr val="FFFFFF"/>
                </a:highlight>
              </a:rPr>
              <a:t>new </a:t>
            </a:r>
            <a:r>
              <a:rPr b="1" i="1" lang="en" sz="1100">
                <a:solidFill>
                  <a:srgbClr val="660E7A"/>
                </a:solidFill>
                <a:highlight>
                  <a:srgbClr val="FFFFFF"/>
                </a:highlight>
              </a:rPr>
              <a:t>Uint8Array</a:t>
            </a:r>
            <a:r>
              <a:rPr b="1" lang="en" sz="1100">
                <a:solidFill>
                  <a:schemeClr val="dk1"/>
                </a:solidFill>
                <a:highlight>
                  <a:srgbClr val="FFFFFF"/>
                </a:highlight>
              </a:rPr>
              <a:t>(</a:t>
            </a:r>
            <a:r>
              <a:rPr b="1" lang="en" sz="1100">
                <a:solidFill>
                  <a:srgbClr val="458383"/>
                </a:solidFill>
                <a:highlight>
                  <a:srgbClr val="FFFFFF"/>
                </a:highlight>
              </a:rPr>
              <a:t>rawData</a:t>
            </a:r>
            <a:r>
              <a:rPr b="1" lang="en" sz="1100">
                <a:solidFill>
                  <a:schemeClr val="dk1"/>
                </a:solidFill>
                <a:highlight>
                  <a:srgbClr val="FFFFFF"/>
                </a:highlight>
              </a:rPr>
              <a:t>.</a:t>
            </a:r>
            <a:r>
              <a:rPr b="1" lang="en" sz="1100">
                <a:solidFill>
                  <a:srgbClr val="660E7A"/>
                </a:solidFill>
                <a:highlight>
                  <a:srgbClr val="FFFFFF"/>
                </a:highlight>
              </a:rPr>
              <a:t>length</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000080"/>
                </a:solidFill>
                <a:highlight>
                  <a:srgbClr val="FFFFFF"/>
                </a:highlight>
              </a:rPr>
              <a:t>for </a:t>
            </a:r>
            <a:r>
              <a:rPr b="1" lang="en" sz="1100">
                <a:solidFill>
                  <a:schemeClr val="dk1"/>
                </a:solidFill>
                <a:highlight>
                  <a:srgbClr val="FFFFFF"/>
                </a:highlight>
              </a:rPr>
              <a:t>(</a:t>
            </a:r>
            <a:r>
              <a:rPr b="1" lang="en" sz="1100">
                <a:solidFill>
                  <a:srgbClr val="000080"/>
                </a:solidFill>
                <a:highlight>
                  <a:srgbClr val="FFFFFF"/>
                </a:highlight>
              </a:rPr>
              <a:t>let </a:t>
            </a:r>
            <a:r>
              <a:rPr b="1" lang="en" sz="1100">
                <a:solidFill>
                  <a:srgbClr val="458383"/>
                </a:solidFill>
                <a:highlight>
                  <a:srgbClr val="FFFFFF"/>
                </a:highlight>
              </a:rPr>
              <a:t>i </a:t>
            </a:r>
            <a:r>
              <a:rPr b="1" lang="en" sz="1100">
                <a:solidFill>
                  <a:schemeClr val="dk1"/>
                </a:solidFill>
                <a:highlight>
                  <a:srgbClr val="FFFFFF"/>
                </a:highlight>
              </a:rPr>
              <a:t>= </a:t>
            </a:r>
            <a:r>
              <a:rPr b="1" lang="en" sz="1100">
                <a:solidFill>
                  <a:srgbClr val="0000FF"/>
                </a:solidFill>
                <a:highlight>
                  <a:srgbClr val="FFFFFF"/>
                </a:highlight>
              </a:rPr>
              <a:t>0</a:t>
            </a:r>
            <a:r>
              <a:rPr b="1" lang="en" sz="1100">
                <a:solidFill>
                  <a:schemeClr val="dk1"/>
                </a:solidFill>
                <a:highlight>
                  <a:srgbClr val="FFFFFF"/>
                </a:highlight>
              </a:rPr>
              <a:t>; </a:t>
            </a:r>
            <a:r>
              <a:rPr b="1" lang="en" sz="1100">
                <a:solidFill>
                  <a:srgbClr val="458383"/>
                </a:solidFill>
                <a:highlight>
                  <a:srgbClr val="FFFFFF"/>
                </a:highlight>
              </a:rPr>
              <a:t>i </a:t>
            </a:r>
            <a:r>
              <a:rPr b="1" lang="en" sz="1100">
                <a:solidFill>
                  <a:schemeClr val="dk1"/>
                </a:solidFill>
                <a:highlight>
                  <a:srgbClr val="FFFFFF"/>
                </a:highlight>
              </a:rPr>
              <a:t>&lt; </a:t>
            </a:r>
            <a:r>
              <a:rPr b="1" lang="en" sz="1100">
                <a:solidFill>
                  <a:srgbClr val="458383"/>
                </a:solidFill>
                <a:highlight>
                  <a:srgbClr val="FFFFFF"/>
                </a:highlight>
              </a:rPr>
              <a:t>rawData</a:t>
            </a:r>
            <a:r>
              <a:rPr b="1" lang="en" sz="1100">
                <a:solidFill>
                  <a:schemeClr val="dk1"/>
                </a:solidFill>
                <a:highlight>
                  <a:srgbClr val="FFFFFF"/>
                </a:highlight>
              </a:rPr>
              <a:t>.</a:t>
            </a:r>
            <a:r>
              <a:rPr b="1" lang="en" sz="1100">
                <a:solidFill>
                  <a:srgbClr val="660E7A"/>
                </a:solidFill>
                <a:highlight>
                  <a:srgbClr val="FFFFFF"/>
                </a:highlight>
              </a:rPr>
              <a:t>length</a:t>
            </a:r>
            <a:r>
              <a:rPr b="1" lang="en" sz="1100">
                <a:solidFill>
                  <a:schemeClr val="dk1"/>
                </a:solidFill>
                <a:highlight>
                  <a:srgbClr val="FFFFFF"/>
                </a:highlight>
              </a:rPr>
              <a:t>; ++</a:t>
            </a:r>
            <a:r>
              <a:rPr b="1" lang="en" sz="1100">
                <a:solidFill>
                  <a:srgbClr val="458383"/>
                </a:solidFill>
                <a:highlight>
                  <a:srgbClr val="FFFFFF"/>
                </a:highlight>
              </a:rPr>
              <a:t>i</a:t>
            </a:r>
            <a:r>
              <a:rPr b="1" lang="en" sz="1100">
                <a:solidFill>
                  <a:schemeClr val="dk1"/>
                </a:solidFill>
                <a:highlight>
                  <a:srgbClr val="FFFFFF"/>
                </a:highlight>
              </a:rPr>
              <a: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458383"/>
                </a:solidFill>
                <a:highlight>
                  <a:srgbClr val="FFFFFF"/>
                </a:highlight>
              </a:rPr>
              <a:t>outputArray</a:t>
            </a:r>
            <a:r>
              <a:rPr b="1" lang="en" sz="1100">
                <a:solidFill>
                  <a:schemeClr val="dk1"/>
                </a:solidFill>
                <a:highlight>
                  <a:srgbClr val="FFFFFF"/>
                </a:highlight>
              </a:rPr>
              <a:t>[</a:t>
            </a:r>
            <a:r>
              <a:rPr b="1" lang="en" sz="1100">
                <a:solidFill>
                  <a:srgbClr val="458383"/>
                </a:solidFill>
                <a:highlight>
                  <a:srgbClr val="FFFFFF"/>
                </a:highlight>
              </a:rPr>
              <a:t>i</a:t>
            </a:r>
            <a:r>
              <a:rPr b="1" lang="en" sz="1100">
                <a:solidFill>
                  <a:schemeClr val="dk1"/>
                </a:solidFill>
                <a:highlight>
                  <a:srgbClr val="FFFFFF"/>
                </a:highlight>
              </a:rPr>
              <a:t>] = </a:t>
            </a:r>
            <a:r>
              <a:rPr b="1" lang="en" sz="1100">
                <a:solidFill>
                  <a:srgbClr val="458383"/>
                </a:solidFill>
                <a:highlight>
                  <a:srgbClr val="FFFFFF"/>
                </a:highlight>
              </a:rPr>
              <a:t>rawData</a:t>
            </a:r>
            <a:r>
              <a:rPr b="1" lang="en" sz="1100">
                <a:solidFill>
                  <a:schemeClr val="dk1"/>
                </a:solidFill>
                <a:highlight>
                  <a:srgbClr val="FFFFFF"/>
                </a:highlight>
              </a:rPr>
              <a:t>.</a:t>
            </a:r>
            <a:r>
              <a:rPr b="1" lang="en" sz="1100">
                <a:solidFill>
                  <a:srgbClr val="7A7A43"/>
                </a:solidFill>
                <a:highlight>
                  <a:srgbClr val="FFFFFF"/>
                </a:highlight>
              </a:rPr>
              <a:t>charCodeAt</a:t>
            </a:r>
            <a:r>
              <a:rPr b="1" lang="en" sz="1100">
                <a:solidFill>
                  <a:schemeClr val="dk1"/>
                </a:solidFill>
                <a:highlight>
                  <a:srgbClr val="FFFFFF"/>
                </a:highlight>
              </a:rPr>
              <a:t>(</a:t>
            </a:r>
            <a:r>
              <a:rPr b="1" lang="en" sz="1100">
                <a:solidFill>
                  <a:srgbClr val="458383"/>
                </a:solidFill>
                <a:highlight>
                  <a:srgbClr val="FFFFFF"/>
                </a:highlight>
              </a:rPr>
              <a:t>i</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000080"/>
                </a:solidFill>
                <a:highlight>
                  <a:srgbClr val="FFFFFF"/>
                </a:highlight>
              </a:rPr>
              <a:t>return </a:t>
            </a:r>
            <a:r>
              <a:rPr b="1" lang="en" sz="1100">
                <a:solidFill>
                  <a:srgbClr val="458383"/>
                </a:solidFill>
                <a:highlight>
                  <a:srgbClr val="FFFFFF"/>
                </a:highlight>
              </a:rPr>
              <a:t>outputArray</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1600"/>
              </a:spcAft>
              <a:buNone/>
            </a:pPr>
            <a:r>
              <a:t/>
            </a:r>
            <a:endParaRPr b="1"/>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0" name="Google Shape;200;p35"/>
          <p:cNvPicPr preferRelativeResize="0"/>
          <p:nvPr/>
        </p:nvPicPr>
        <p:blipFill>
          <a:blip r:embed="rId3">
            <a:alphaModFix/>
          </a:blip>
          <a:stretch>
            <a:fillRect/>
          </a:stretch>
        </p:blipFill>
        <p:spPr>
          <a:xfrm>
            <a:off x="1971989" y="0"/>
            <a:ext cx="5200022"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07" name="Google Shape;207;p36"/>
          <p:cNvPicPr preferRelativeResize="0"/>
          <p:nvPr/>
        </p:nvPicPr>
        <p:blipFill>
          <a:blip r:embed="rId3">
            <a:alphaModFix/>
          </a:blip>
          <a:stretch>
            <a:fillRect/>
          </a:stretch>
        </p:blipFill>
        <p:spPr>
          <a:xfrm>
            <a:off x="1300294" y="0"/>
            <a:ext cx="6543414" cy="51435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37"/>
          <p:cNvSpPr txBox="1"/>
          <p:nvPr>
            <p:ph idx="1" type="body"/>
          </p:nvPr>
        </p:nvSpPr>
        <p:spPr>
          <a:xfrm>
            <a:off x="311700" y="1402075"/>
            <a:ext cx="8520600" cy="3605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0000"/>
              </a:lnSpc>
              <a:spcBef>
                <a:spcPts val="0"/>
              </a:spcBef>
              <a:spcAft>
                <a:spcPts val="0"/>
              </a:spcAft>
              <a:buClr>
                <a:schemeClr val="dk1"/>
              </a:buClr>
              <a:buSzPts val="1100"/>
              <a:buFont typeface="Arial"/>
              <a:buNone/>
            </a:pPr>
            <a:r>
              <a:rPr b="1" lang="en" sz="600">
                <a:solidFill>
                  <a:srgbClr val="000080"/>
                </a:solidFill>
                <a:highlight>
                  <a:srgbClr val="FFFFFF"/>
                </a:highlight>
              </a:rPr>
              <a:t>const </a:t>
            </a:r>
            <a:r>
              <a:rPr lang="en" sz="600">
                <a:solidFill>
                  <a:schemeClr val="dk1"/>
                </a:solidFill>
                <a:highlight>
                  <a:srgbClr val="FFFFFF"/>
                </a:highlight>
              </a:rPr>
              <a:t>configurePushSubscription = () =&gt; {</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r>
              <a:rPr b="1" lang="en" sz="600">
                <a:solidFill>
                  <a:srgbClr val="000080"/>
                </a:solidFill>
                <a:highlight>
                  <a:srgbClr val="FFFFFF"/>
                </a:highlight>
              </a:rPr>
              <a:t>if </a:t>
            </a:r>
            <a:r>
              <a:rPr lang="en" sz="600">
                <a:solidFill>
                  <a:schemeClr val="dk1"/>
                </a:solidFill>
                <a:highlight>
                  <a:srgbClr val="FFFFFF"/>
                </a:highlight>
              </a:rPr>
              <a:t>(</a:t>
            </a:r>
            <a:r>
              <a:rPr b="1" lang="en" sz="600">
                <a:solidFill>
                  <a:srgbClr val="008000"/>
                </a:solidFill>
                <a:highlight>
                  <a:srgbClr val="FFFFFF"/>
                </a:highlight>
              </a:rPr>
              <a:t>'serviceWorker' </a:t>
            </a:r>
            <a:r>
              <a:rPr b="1" lang="en" sz="600">
                <a:solidFill>
                  <a:srgbClr val="000080"/>
                </a:solidFill>
                <a:highlight>
                  <a:srgbClr val="FFFFFF"/>
                </a:highlight>
              </a:rPr>
              <a:t>in </a:t>
            </a:r>
            <a:r>
              <a:rPr b="1" i="1" lang="en" sz="600">
                <a:solidFill>
                  <a:srgbClr val="660E7A"/>
                </a:solidFill>
                <a:highlight>
                  <a:srgbClr val="FFFFFF"/>
                </a:highlight>
              </a:rPr>
              <a:t>navigator</a:t>
            </a:r>
            <a:r>
              <a:rPr lang="en" sz="600">
                <a:solidFill>
                  <a:schemeClr val="dk1"/>
                </a:solidFill>
                <a:highlight>
                  <a:srgbClr val="FFFFFF"/>
                </a:highlight>
              </a:rPr>
              <a:t>) {</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r>
              <a:rPr b="1" lang="en" sz="600">
                <a:solidFill>
                  <a:srgbClr val="000080"/>
                </a:solidFill>
                <a:highlight>
                  <a:srgbClr val="FFFFFF"/>
                </a:highlight>
              </a:rPr>
              <a:t>let </a:t>
            </a:r>
            <a:r>
              <a:rPr lang="en" sz="600">
                <a:solidFill>
                  <a:srgbClr val="458383"/>
                </a:solidFill>
                <a:highlight>
                  <a:srgbClr val="FFFFFF"/>
                </a:highlight>
              </a:rPr>
              <a:t>serviceWorkerRegistration</a:t>
            </a:r>
            <a:r>
              <a:rPr lang="en" sz="600">
                <a:solidFill>
                  <a:schemeClr val="dk1"/>
                </a:solidFill>
                <a:highlight>
                  <a:srgbClr val="FFFFFF"/>
                </a:highlight>
              </a:rPr>
              <a:t>;</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r>
              <a:rPr b="1" i="1" lang="en" sz="600">
                <a:solidFill>
                  <a:srgbClr val="660E7A"/>
                </a:solidFill>
                <a:highlight>
                  <a:srgbClr val="FFFFFF"/>
                </a:highlight>
              </a:rPr>
              <a:t>navigator</a:t>
            </a:r>
            <a:r>
              <a:rPr lang="en" sz="600">
                <a:solidFill>
                  <a:schemeClr val="dk1"/>
                </a:solidFill>
                <a:highlight>
                  <a:srgbClr val="FFFFFF"/>
                </a:highlight>
              </a:rPr>
              <a:t>.</a:t>
            </a:r>
            <a:r>
              <a:rPr b="1" lang="en" sz="600">
                <a:solidFill>
                  <a:srgbClr val="660E7A"/>
                </a:solidFill>
                <a:highlight>
                  <a:srgbClr val="FFFFFF"/>
                </a:highlight>
              </a:rPr>
              <a:t>serviceWorker</a:t>
            </a:r>
            <a:r>
              <a:rPr lang="en" sz="600">
                <a:solidFill>
                  <a:schemeClr val="dk1"/>
                </a:solidFill>
                <a:highlight>
                  <a:srgbClr val="FFFFFF"/>
                </a:highlight>
              </a:rPr>
              <a:t>.</a:t>
            </a:r>
            <a:r>
              <a:rPr b="1" lang="en" sz="600">
                <a:solidFill>
                  <a:srgbClr val="660E7A"/>
                </a:solidFill>
                <a:highlight>
                  <a:srgbClr val="FFFFFF"/>
                </a:highlight>
              </a:rPr>
              <a:t>ready</a:t>
            </a:r>
            <a:endParaRPr b="1" sz="600">
              <a:solidFill>
                <a:srgbClr val="660E7A"/>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rgbClr val="660E7A"/>
                </a:solidFill>
                <a:highlight>
                  <a:srgbClr val="FFFFFF"/>
                </a:highlight>
              </a:rPr>
              <a:t>     </a:t>
            </a:r>
            <a:r>
              <a:rPr lang="en" sz="600">
                <a:solidFill>
                  <a:schemeClr val="dk1"/>
                </a:solidFill>
                <a:highlight>
                  <a:srgbClr val="FFFFFF"/>
                </a:highlight>
              </a:rPr>
              <a:t>.</a:t>
            </a:r>
            <a:r>
              <a:rPr lang="en" sz="600">
                <a:solidFill>
                  <a:srgbClr val="7A7A43"/>
                </a:solidFill>
                <a:highlight>
                  <a:srgbClr val="FFFFFF"/>
                </a:highlight>
              </a:rPr>
              <a:t>then</a:t>
            </a:r>
            <a:r>
              <a:rPr lang="en" sz="600">
                <a:solidFill>
                  <a:schemeClr val="dk1"/>
                </a:solidFill>
                <a:highlight>
                  <a:srgbClr val="FFFFFF"/>
                </a:highlight>
              </a:rPr>
              <a:t>(registration =&gt; {</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r>
              <a:rPr lang="en" sz="600">
                <a:solidFill>
                  <a:srgbClr val="458383"/>
                </a:solidFill>
                <a:highlight>
                  <a:srgbClr val="FFFFFF"/>
                </a:highlight>
              </a:rPr>
              <a:t>serviceWorkerRegistration </a:t>
            </a:r>
            <a:r>
              <a:rPr lang="en" sz="600">
                <a:solidFill>
                  <a:schemeClr val="dk1"/>
                </a:solidFill>
                <a:highlight>
                  <a:srgbClr val="FFFFFF"/>
                </a:highlight>
              </a:rPr>
              <a:t>= registration;</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r>
              <a:rPr b="1" lang="en" sz="600">
                <a:solidFill>
                  <a:srgbClr val="000080"/>
                </a:solidFill>
                <a:highlight>
                  <a:srgbClr val="FFFFFF"/>
                </a:highlight>
              </a:rPr>
              <a:t>return </a:t>
            </a:r>
            <a:r>
              <a:rPr lang="en" sz="600">
                <a:solidFill>
                  <a:schemeClr val="dk1"/>
                </a:solidFill>
                <a:highlight>
                  <a:srgbClr val="FFFFFF"/>
                </a:highlight>
              </a:rPr>
              <a:t>registration.</a:t>
            </a:r>
            <a:r>
              <a:rPr b="1" lang="en" sz="600">
                <a:solidFill>
                  <a:srgbClr val="660E7A"/>
                </a:solidFill>
                <a:highlight>
                  <a:srgbClr val="FFFFFF"/>
                </a:highlight>
              </a:rPr>
              <a:t>pushManager</a:t>
            </a:r>
            <a:r>
              <a:rPr lang="en" sz="600">
                <a:solidFill>
                  <a:schemeClr val="dk1"/>
                </a:solidFill>
                <a:highlight>
                  <a:srgbClr val="FFFFFF"/>
                </a:highlight>
              </a:rPr>
              <a:t>.</a:t>
            </a:r>
            <a:r>
              <a:rPr lang="en" sz="600">
                <a:solidFill>
                  <a:srgbClr val="7A7A43"/>
                </a:solidFill>
                <a:highlight>
                  <a:srgbClr val="FFFFFF"/>
                </a:highlight>
              </a:rPr>
              <a:t>getSubscription</a:t>
            </a:r>
            <a:r>
              <a:rPr lang="en" sz="600">
                <a:solidFill>
                  <a:schemeClr val="dk1"/>
                </a:solidFill>
                <a:highlight>
                  <a:srgbClr val="FFFFFF"/>
                </a:highlight>
              </a:rPr>
              <a:t>();</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r>
              <a:rPr lang="en" sz="600">
                <a:solidFill>
                  <a:srgbClr val="7A7A43"/>
                </a:solidFill>
                <a:highlight>
                  <a:srgbClr val="FFFFFF"/>
                </a:highlight>
              </a:rPr>
              <a:t>then</a:t>
            </a:r>
            <a:r>
              <a:rPr lang="en" sz="600">
                <a:solidFill>
                  <a:schemeClr val="dk1"/>
                </a:solidFill>
                <a:highlight>
                  <a:srgbClr val="FFFFFF"/>
                </a:highlight>
              </a:rPr>
              <a:t>(subscription =&gt; {</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r>
              <a:rPr b="1" lang="en" sz="600">
                <a:solidFill>
                  <a:srgbClr val="000080"/>
                </a:solidFill>
                <a:highlight>
                  <a:srgbClr val="FFFFFF"/>
                </a:highlight>
              </a:rPr>
              <a:t>if </a:t>
            </a:r>
            <a:r>
              <a:rPr lang="en" sz="600">
                <a:solidFill>
                  <a:schemeClr val="dk1"/>
                </a:solidFill>
                <a:highlight>
                  <a:srgbClr val="FFFFFF"/>
                </a:highlight>
              </a:rPr>
              <a:t>(subscription === </a:t>
            </a:r>
            <a:r>
              <a:rPr b="1" lang="en" sz="600">
                <a:solidFill>
                  <a:srgbClr val="000080"/>
                </a:solidFill>
                <a:highlight>
                  <a:srgbClr val="FFFFFF"/>
                </a:highlight>
              </a:rPr>
              <a:t>null</a:t>
            </a:r>
            <a:r>
              <a:rPr lang="en" sz="600">
                <a:solidFill>
                  <a:schemeClr val="dk1"/>
                </a:solidFill>
                <a:highlight>
                  <a:srgbClr val="FFFFFF"/>
                </a:highlight>
              </a:rPr>
              <a:t>) {</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r>
              <a:rPr i="1" lang="en" sz="600">
                <a:solidFill>
                  <a:srgbClr val="808080"/>
                </a:solidFill>
                <a:highlight>
                  <a:srgbClr val="FFFFFF"/>
                </a:highlight>
              </a:rPr>
              <a:t>// Create a new subscription</a:t>
            </a:r>
            <a:endParaRPr i="1" sz="600">
              <a:solidFill>
                <a:srgbClr val="808080"/>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i="1" lang="en" sz="600">
                <a:solidFill>
                  <a:srgbClr val="808080"/>
                </a:solidFill>
                <a:highlight>
                  <a:srgbClr val="FFFFFF"/>
                </a:highlight>
              </a:rPr>
              <a:t>         </a:t>
            </a:r>
            <a:r>
              <a:rPr b="1" lang="en" sz="600">
                <a:solidFill>
                  <a:srgbClr val="000080"/>
                </a:solidFill>
                <a:highlight>
                  <a:srgbClr val="FFFFFF"/>
                </a:highlight>
              </a:rPr>
              <a:t>return </a:t>
            </a:r>
            <a:r>
              <a:rPr lang="en" sz="600">
                <a:solidFill>
                  <a:srgbClr val="458383"/>
                </a:solidFill>
                <a:highlight>
                  <a:srgbClr val="FFFFFF"/>
                </a:highlight>
              </a:rPr>
              <a:t>serviceWorkerRegistration</a:t>
            </a:r>
            <a:r>
              <a:rPr lang="en" sz="600">
                <a:solidFill>
                  <a:schemeClr val="dk1"/>
                </a:solidFill>
                <a:highlight>
                  <a:srgbClr val="FFFFFF"/>
                </a:highlight>
              </a:rPr>
              <a:t>.</a:t>
            </a:r>
            <a:r>
              <a:rPr b="1" lang="en" sz="600">
                <a:solidFill>
                  <a:srgbClr val="660E7A"/>
                </a:solidFill>
                <a:highlight>
                  <a:srgbClr val="FFFFFF"/>
                </a:highlight>
              </a:rPr>
              <a:t>pushManager</a:t>
            </a:r>
            <a:r>
              <a:rPr lang="en" sz="600">
                <a:solidFill>
                  <a:schemeClr val="dk1"/>
                </a:solidFill>
                <a:highlight>
                  <a:srgbClr val="FFFFFF"/>
                </a:highlight>
              </a:rPr>
              <a:t>.</a:t>
            </a:r>
            <a:r>
              <a:rPr lang="en" sz="600">
                <a:solidFill>
                  <a:srgbClr val="7A7A43"/>
                </a:solidFill>
                <a:highlight>
                  <a:srgbClr val="FFFFFF"/>
                </a:highlight>
              </a:rPr>
              <a:t>subscribe</a:t>
            </a:r>
            <a:r>
              <a:rPr lang="en" sz="600">
                <a:solidFill>
                  <a:schemeClr val="dk1"/>
                </a:solidFill>
                <a:highlight>
                  <a:srgbClr val="FFFFFF"/>
                </a:highlight>
              </a:rPr>
              <a:t>({</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r>
              <a:rPr b="1" lang="en" sz="600">
                <a:solidFill>
                  <a:srgbClr val="660E7A"/>
                </a:solidFill>
                <a:highlight>
                  <a:srgbClr val="FFFFFF"/>
                </a:highlight>
              </a:rPr>
              <a:t>userVisibleOnly</a:t>
            </a:r>
            <a:r>
              <a:rPr lang="en" sz="600">
                <a:solidFill>
                  <a:schemeClr val="dk1"/>
                </a:solidFill>
                <a:highlight>
                  <a:srgbClr val="FFFFFF"/>
                </a:highlight>
              </a:rPr>
              <a:t>: </a:t>
            </a:r>
            <a:r>
              <a:rPr b="1" lang="en" sz="600">
                <a:solidFill>
                  <a:srgbClr val="000080"/>
                </a:solidFill>
                <a:highlight>
                  <a:srgbClr val="FFFFFF"/>
                </a:highlight>
              </a:rPr>
              <a:t>true</a:t>
            </a:r>
            <a:r>
              <a:rPr lang="en" sz="600">
                <a:solidFill>
                  <a:schemeClr val="dk1"/>
                </a:solidFill>
                <a:highlight>
                  <a:srgbClr val="FFFFFF"/>
                </a:highlight>
              </a:rPr>
              <a:t>,</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r>
              <a:rPr b="1" lang="en" sz="600">
                <a:solidFill>
                  <a:srgbClr val="660E7A"/>
                </a:solidFill>
                <a:highlight>
                  <a:srgbClr val="FFFFFF"/>
                </a:highlight>
              </a:rPr>
              <a:t>applicationServerKey</a:t>
            </a:r>
            <a:r>
              <a:rPr lang="en" sz="600">
                <a:solidFill>
                  <a:schemeClr val="dk1"/>
                </a:solidFill>
                <a:highlight>
                  <a:srgbClr val="FFFFFF"/>
                </a:highlight>
              </a:rPr>
              <a:t>: urlBase64ToUint8Array(</a:t>
            </a:r>
            <a:r>
              <a:rPr b="1" lang="en" sz="600">
                <a:solidFill>
                  <a:srgbClr val="008000"/>
                </a:solidFill>
                <a:highlight>
                  <a:srgbClr val="FFFFFF"/>
                </a:highlight>
              </a:rPr>
              <a:t>'PUBLIC KEY HERE'</a:t>
            </a:r>
            <a:r>
              <a:rPr lang="en" sz="600">
                <a:solidFill>
                  <a:schemeClr val="dk1"/>
                </a:solidFill>
                <a:highlight>
                  <a:srgbClr val="FFFFFF"/>
                </a:highlight>
              </a:rPr>
              <a:t>)</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endParaRPr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600">
                <a:solidFill>
                  <a:schemeClr val="dk1"/>
                </a:solidFill>
                <a:highlight>
                  <a:srgbClr val="FFFFFF"/>
                </a:highlight>
              </a:rPr>
              <a:t>     };</a:t>
            </a:r>
            <a:endParaRPr sz="600">
              <a:solidFill>
                <a:schemeClr val="dk1"/>
              </a:solidFill>
              <a:highlight>
                <a:srgbClr val="FFFFFF"/>
              </a:highlight>
            </a:endParaRPr>
          </a:p>
          <a:p>
            <a:pPr indent="0" lvl="0" marL="914400" rtl="0" algn="l">
              <a:lnSpc>
                <a:spcPct val="10000"/>
              </a:lnSpc>
              <a:spcBef>
                <a:spcPts val="1600"/>
              </a:spcBef>
              <a:spcAft>
                <a:spcPts val="1600"/>
              </a:spcAft>
              <a:buNone/>
            </a:pPr>
            <a:r>
              <a:t/>
            </a:r>
            <a:endParaRPr sz="600"/>
          </a:p>
        </p:txBody>
      </p:sp>
      <p:sp>
        <p:nvSpPr>
          <p:cNvPr id="213" name="Google Shape;213;p37"/>
          <p:cNvSpPr txBox="1"/>
          <p:nvPr/>
        </p:nvSpPr>
        <p:spPr>
          <a:xfrm>
            <a:off x="767450" y="51675"/>
            <a:ext cx="7807500" cy="104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highlight>
                  <a:srgbClr val="FFFFFF"/>
                </a:highlight>
              </a:rPr>
              <a:t>Send </a:t>
            </a:r>
            <a:r>
              <a:rPr b="1" lang="en" sz="1100">
                <a:solidFill>
                  <a:srgbClr val="660E7A"/>
                </a:solidFill>
                <a:highlight>
                  <a:srgbClr val="FFFFFF"/>
                </a:highlight>
              </a:rPr>
              <a:t>a </a:t>
            </a:r>
            <a:r>
              <a:rPr b="1" lang="en" sz="1100">
                <a:solidFill>
                  <a:schemeClr val="dk1"/>
                </a:solidFill>
                <a:highlight>
                  <a:srgbClr val="FFFFFF"/>
                </a:highlight>
              </a:rPr>
              <a:t>Subscription </a:t>
            </a:r>
            <a:r>
              <a:rPr b="1" i="1" lang="en" sz="1100">
                <a:solidFill>
                  <a:srgbClr val="660E7A"/>
                </a:solidFill>
                <a:highlight>
                  <a:srgbClr val="FFFFFF"/>
                </a:highlight>
              </a:rPr>
              <a:t>to </a:t>
            </a:r>
            <a:r>
              <a:rPr b="1" lang="en" sz="1100">
                <a:solidFill>
                  <a:schemeClr val="dk1"/>
                </a:solidFill>
                <a:highlight>
                  <a:srgbClr val="FFFFFF"/>
                </a:highlight>
              </a:rPr>
              <a:t>the Server</a:t>
            </a:r>
            <a:endParaRPr b="1" sz="1100">
              <a:solidFill>
                <a:schemeClr val="dk1"/>
              </a:solidFill>
              <a:highlight>
                <a:srgbClr val="FFFFFF"/>
              </a:highlight>
            </a:endParaRPr>
          </a:p>
          <a:p>
            <a:pPr indent="0" lvl="0" marL="0" rtl="0" algn="l">
              <a:spcBef>
                <a:spcPts val="0"/>
              </a:spcBef>
              <a:spcAft>
                <a:spcPts val="0"/>
              </a:spcAft>
              <a:buNone/>
            </a:pPr>
            <a:r>
              <a:t/>
            </a:r>
            <a:endParaRPr sz="11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sz="1100">
                <a:solidFill>
                  <a:schemeClr val="dk1"/>
                </a:solidFill>
                <a:highlight>
                  <a:srgbClr val="FFFFFF"/>
                </a:highlight>
              </a:rPr>
              <a:t>Once you have </a:t>
            </a:r>
            <a:r>
              <a:rPr b="1" lang="en" sz="1100">
                <a:solidFill>
                  <a:srgbClr val="660E7A"/>
                </a:solidFill>
                <a:highlight>
                  <a:srgbClr val="FFFFFF"/>
                </a:highlight>
              </a:rPr>
              <a:t>a </a:t>
            </a:r>
            <a:r>
              <a:rPr lang="en" sz="1100">
                <a:solidFill>
                  <a:schemeClr val="dk1"/>
                </a:solidFill>
                <a:highlight>
                  <a:srgbClr val="FFFFFF"/>
                </a:highlight>
              </a:rPr>
              <a:t>push subscription, you</a:t>
            </a:r>
            <a:r>
              <a:rPr b="1" lang="en" sz="1100">
                <a:solidFill>
                  <a:srgbClr val="008000"/>
                </a:solidFill>
                <a:highlight>
                  <a:srgbClr val="FFFFFF"/>
                </a:highlight>
              </a:rPr>
              <a:t>'ll want to send it to your server. It'</a:t>
            </a:r>
            <a:r>
              <a:rPr lang="en" sz="1100">
                <a:solidFill>
                  <a:schemeClr val="dk1"/>
                </a:solidFill>
                <a:highlight>
                  <a:srgbClr val="FFFFFF"/>
                </a:highlight>
              </a:rPr>
              <a:t>s up </a:t>
            </a:r>
            <a:r>
              <a:rPr b="1" i="1" lang="en" sz="1100">
                <a:solidFill>
                  <a:srgbClr val="660E7A"/>
                </a:solidFill>
                <a:highlight>
                  <a:srgbClr val="FFFFFF"/>
                </a:highlight>
              </a:rPr>
              <a:t>to </a:t>
            </a:r>
            <a:r>
              <a:rPr lang="en" sz="1100">
                <a:solidFill>
                  <a:schemeClr val="dk1"/>
                </a:solidFill>
                <a:highlight>
                  <a:srgbClr val="FFFFFF"/>
                </a:highlight>
              </a:rPr>
              <a:t>you how you </a:t>
            </a:r>
            <a:r>
              <a:rPr b="1" lang="en" sz="1100">
                <a:solidFill>
                  <a:srgbClr val="000080"/>
                </a:solidFill>
                <a:highlight>
                  <a:srgbClr val="FFFFFF"/>
                </a:highlight>
              </a:rPr>
              <a:t>do </a:t>
            </a:r>
            <a:r>
              <a:rPr lang="en" sz="1100">
                <a:solidFill>
                  <a:schemeClr val="dk1"/>
                </a:solidFill>
                <a:highlight>
                  <a:srgbClr val="FFFFFF"/>
                </a:highlight>
              </a:rPr>
              <a:t>that, but </a:t>
            </a:r>
            <a:r>
              <a:rPr b="1" lang="en" sz="1100">
                <a:solidFill>
                  <a:srgbClr val="660E7A"/>
                </a:solidFill>
                <a:highlight>
                  <a:srgbClr val="FFFFFF"/>
                </a:highlight>
              </a:rPr>
              <a:t>a </a:t>
            </a:r>
            <a:r>
              <a:rPr lang="en" sz="1100">
                <a:solidFill>
                  <a:schemeClr val="dk1"/>
                </a:solidFill>
                <a:highlight>
                  <a:srgbClr val="FFFFFF"/>
                </a:highlight>
              </a:rPr>
              <a:t>tiny tip is </a:t>
            </a:r>
            <a:r>
              <a:rPr b="1" i="1" lang="en" sz="1100">
                <a:solidFill>
                  <a:srgbClr val="660E7A"/>
                </a:solidFill>
                <a:highlight>
                  <a:srgbClr val="FFFFFF"/>
                </a:highlight>
              </a:rPr>
              <a:t>to </a:t>
            </a:r>
            <a:r>
              <a:rPr lang="en" sz="1100">
                <a:solidFill>
                  <a:schemeClr val="dk1"/>
                </a:solidFill>
                <a:highlight>
                  <a:srgbClr val="FFFFFF"/>
                </a:highlight>
              </a:rPr>
              <a:t>use </a:t>
            </a:r>
            <a:r>
              <a:rPr b="1" i="1" lang="en" sz="1100">
                <a:solidFill>
                  <a:srgbClr val="660E7A"/>
                </a:solidFill>
                <a:highlight>
                  <a:srgbClr val="FFFFFF"/>
                </a:highlight>
              </a:rPr>
              <a:t>JSON</a:t>
            </a:r>
            <a:r>
              <a:rPr lang="en" sz="1100">
                <a:solidFill>
                  <a:schemeClr val="dk1"/>
                </a:solidFill>
                <a:highlight>
                  <a:srgbClr val="FFFFFF"/>
                </a:highlight>
              </a:rPr>
              <a:t>.</a:t>
            </a:r>
            <a:r>
              <a:rPr lang="en" sz="1100">
                <a:solidFill>
                  <a:srgbClr val="7A7A43"/>
                </a:solidFill>
                <a:highlight>
                  <a:srgbClr val="FFFFFF"/>
                </a:highlight>
              </a:rPr>
              <a:t>stringify</a:t>
            </a:r>
            <a:r>
              <a:rPr lang="en" sz="1100">
                <a:solidFill>
                  <a:schemeClr val="dk1"/>
                </a:solidFill>
                <a:highlight>
                  <a:srgbClr val="FFFFFF"/>
                </a:highlight>
              </a:rPr>
              <a:t>() </a:t>
            </a:r>
            <a:r>
              <a:rPr b="1" i="1" lang="en" sz="1100">
                <a:solidFill>
                  <a:srgbClr val="660E7A"/>
                </a:solidFill>
                <a:highlight>
                  <a:srgbClr val="FFFFFF"/>
                </a:highlight>
              </a:rPr>
              <a:t>to get </a:t>
            </a:r>
            <a:r>
              <a:rPr lang="en" sz="1100">
                <a:solidFill>
                  <a:schemeClr val="dk1"/>
                </a:solidFill>
                <a:highlight>
                  <a:srgbClr val="FFFFFF"/>
                </a:highlight>
              </a:rPr>
              <a:t>all the necessary </a:t>
            </a:r>
            <a:r>
              <a:rPr b="1" i="1" lang="en" sz="1100">
                <a:solidFill>
                  <a:srgbClr val="660E7A"/>
                </a:solidFill>
                <a:highlight>
                  <a:srgbClr val="FFFFFF"/>
                </a:highlight>
              </a:rPr>
              <a:t>data </a:t>
            </a:r>
            <a:r>
              <a:rPr lang="en" sz="1100">
                <a:solidFill>
                  <a:schemeClr val="dk1"/>
                </a:solidFill>
                <a:highlight>
                  <a:srgbClr val="FFFFFF"/>
                </a:highlight>
              </a:rPr>
              <a:t>out of the subscription object.</a:t>
            </a:r>
            <a:endParaRPr sz="110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sz="1100">
                <a:solidFill>
                  <a:schemeClr val="dk1"/>
                </a:solidFill>
                <a:highlight>
                  <a:srgbClr val="FFFFFF"/>
                </a:highlight>
              </a:rPr>
              <a:t>Adapt the configurePushSubscription </a:t>
            </a:r>
            <a:r>
              <a:rPr b="1" lang="en" sz="1100">
                <a:solidFill>
                  <a:srgbClr val="000080"/>
                </a:solidFill>
                <a:highlight>
                  <a:srgbClr val="FFFFFF"/>
                </a:highlight>
              </a:rPr>
              <a:t>function in </a:t>
            </a:r>
            <a:r>
              <a:rPr lang="en" sz="1100">
                <a:solidFill>
                  <a:schemeClr val="dk1"/>
                </a:solidFill>
                <a:highlight>
                  <a:srgbClr val="FFFFFF"/>
                </a:highlight>
              </a:rPr>
              <a:t>app.</a:t>
            </a:r>
            <a:r>
              <a:rPr lang="en" sz="1100">
                <a:solidFill>
                  <a:srgbClr val="458383"/>
                </a:solidFill>
                <a:highlight>
                  <a:srgbClr val="FFFFFF"/>
                </a:highlight>
              </a:rPr>
              <a:t>js</a:t>
            </a:r>
            <a:endParaRPr sz="1100">
              <a:solidFill>
                <a:srgbClr val="458383"/>
              </a:solidFill>
              <a:highlight>
                <a:srgbClr val="FFFFFF"/>
              </a:highlight>
            </a:endParaRPr>
          </a:p>
          <a:p>
            <a:pPr indent="0" lvl="0" marL="0" rtl="0" algn="l">
              <a:spcBef>
                <a:spcPts val="0"/>
              </a:spcBef>
              <a:spcAft>
                <a:spcPts val="0"/>
              </a:spcAft>
              <a:buNone/>
            </a:pPr>
            <a:r>
              <a:t/>
            </a:r>
            <a:endParaRPr sz="1100">
              <a:solidFill>
                <a:schemeClr val="dk1"/>
              </a:solidFill>
              <a:highlight>
                <a:srgbClr val="FFFFFF"/>
              </a:high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a:t>
            </a:r>
            <a:endParaRPr/>
          </a:p>
        </p:txBody>
      </p:sp>
      <p:sp>
        <p:nvSpPr>
          <p:cNvPr id="219" name="Google Shape;219;p38"/>
          <p:cNvSpPr txBox="1"/>
          <p:nvPr>
            <p:ph idx="1" type="body"/>
          </p:nvPr>
        </p:nvSpPr>
        <p:spPr>
          <a:xfrm>
            <a:off x="311700" y="1152475"/>
            <a:ext cx="8520600" cy="3884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0000"/>
              </a:lnSpc>
              <a:spcBef>
                <a:spcPts val="0"/>
              </a:spcBef>
              <a:spcAft>
                <a:spcPts val="0"/>
              </a:spcAft>
              <a:buClr>
                <a:schemeClr val="dk1"/>
              </a:buClr>
              <a:buSzPts val="1100"/>
              <a:buFont typeface="Arial"/>
              <a:buNone/>
            </a:pPr>
            <a:r>
              <a:rPr b="1" lang="en" sz="600">
                <a:solidFill>
                  <a:schemeClr val="dk1"/>
                </a:solidFill>
                <a:highlight>
                  <a:srgbClr val="FFFFFF"/>
                </a:highlight>
              </a:rPr>
              <a:t>})</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7A7A43"/>
                </a:solidFill>
                <a:highlight>
                  <a:srgbClr val="FFFFFF"/>
                </a:highlight>
              </a:rPr>
              <a:t>then</a:t>
            </a:r>
            <a:r>
              <a:rPr b="1" lang="en" sz="600">
                <a:solidFill>
                  <a:schemeClr val="dk1"/>
                </a:solidFill>
                <a:highlight>
                  <a:srgbClr val="FFFFFF"/>
                </a:highlight>
              </a:rPr>
              <a:t>(pushSubscription =&gt;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0080"/>
                </a:solidFill>
                <a:highlight>
                  <a:srgbClr val="FFFFFF"/>
                </a:highlight>
              </a:rPr>
              <a:t>return </a:t>
            </a:r>
            <a:r>
              <a:rPr b="1" i="1" lang="en" sz="600">
                <a:solidFill>
                  <a:schemeClr val="dk1"/>
                </a:solidFill>
                <a:highlight>
                  <a:srgbClr val="FFFFFF"/>
                </a:highlight>
              </a:rPr>
              <a:t>fetch</a:t>
            </a:r>
            <a:r>
              <a:rPr b="1" lang="en" sz="600">
                <a:solidFill>
                  <a:schemeClr val="dk1"/>
                </a:solidFill>
                <a:highlight>
                  <a:srgbClr val="FFFFFF"/>
                </a:highlight>
              </a:rPr>
              <a:t>(</a:t>
            </a:r>
            <a:r>
              <a:rPr b="1" lang="en" sz="600">
                <a:solidFill>
                  <a:srgbClr val="008000"/>
                </a:solidFill>
                <a:highlight>
                  <a:srgbClr val="FFFFFF"/>
                </a:highlight>
              </a:rPr>
              <a:t>`</a:t>
            </a:r>
            <a:r>
              <a:rPr b="1" lang="en" sz="600">
                <a:solidFill>
                  <a:schemeClr val="dk1"/>
                </a:solidFill>
                <a:highlight>
                  <a:srgbClr val="FFFFFF"/>
                </a:highlight>
              </a:rPr>
              <a:t>${SERVER_URL}</a:t>
            </a:r>
            <a:r>
              <a:rPr b="1" lang="en" sz="600">
                <a:solidFill>
                  <a:srgbClr val="008000"/>
                </a:solidFill>
                <a:highlight>
                  <a:srgbClr val="FFFFFF"/>
                </a:highlight>
              </a:rPr>
              <a:t>/subscriptions`</a:t>
            </a: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660E7A"/>
                </a:solidFill>
                <a:highlight>
                  <a:srgbClr val="FFFFFF"/>
                </a:highlight>
              </a:rPr>
              <a:t>method</a:t>
            </a:r>
            <a:r>
              <a:rPr b="1" lang="en" sz="600">
                <a:solidFill>
                  <a:schemeClr val="dk1"/>
                </a:solidFill>
                <a:highlight>
                  <a:srgbClr val="FFFFFF"/>
                </a:highlight>
              </a:rPr>
              <a:t>: </a:t>
            </a:r>
            <a:r>
              <a:rPr b="1" lang="en" sz="600">
                <a:solidFill>
                  <a:srgbClr val="008000"/>
                </a:solidFill>
                <a:highlight>
                  <a:srgbClr val="FFFFFF"/>
                </a:highlight>
              </a:rPr>
              <a:t>'POST'</a:t>
            </a:r>
            <a:r>
              <a:rPr b="1" lang="en" sz="600">
                <a:solidFill>
                  <a:schemeClr val="dk1"/>
                </a:solidFill>
                <a:highlight>
                  <a:srgbClr val="FFFFFF"/>
                </a:highlight>
              </a:rPr>
              <a:t>,</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660E7A"/>
                </a:solidFill>
                <a:highlight>
                  <a:srgbClr val="FFFFFF"/>
                </a:highlight>
              </a:rPr>
              <a:t>headers</a:t>
            </a: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8000"/>
                </a:solidFill>
                <a:highlight>
                  <a:srgbClr val="FFFFFF"/>
                </a:highlight>
              </a:rPr>
              <a:t>'Content-Type'</a:t>
            </a:r>
            <a:r>
              <a:rPr b="1" lang="en" sz="600">
                <a:solidFill>
                  <a:schemeClr val="dk1"/>
                </a:solidFill>
                <a:highlight>
                  <a:srgbClr val="FFFFFF"/>
                </a:highlight>
              </a:rPr>
              <a:t>: </a:t>
            </a:r>
            <a:r>
              <a:rPr b="1" lang="en" sz="600">
                <a:solidFill>
                  <a:srgbClr val="008000"/>
                </a:solidFill>
                <a:highlight>
                  <a:srgbClr val="FFFFFF"/>
                </a:highlight>
              </a:rPr>
              <a:t>'application/json'</a:t>
            </a:r>
            <a:r>
              <a:rPr b="1" lang="en" sz="600">
                <a:solidFill>
                  <a:schemeClr val="dk1"/>
                </a:solidFill>
                <a:highlight>
                  <a:srgbClr val="FFFFFF"/>
                </a:highlight>
              </a:rPr>
              <a:t>,</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8000"/>
                </a:solidFill>
                <a:highlight>
                  <a:srgbClr val="FFFFFF"/>
                </a:highlight>
              </a:rPr>
              <a:t>'Accept'</a:t>
            </a:r>
            <a:r>
              <a:rPr b="1" lang="en" sz="600">
                <a:solidFill>
                  <a:schemeClr val="dk1"/>
                </a:solidFill>
                <a:highlight>
                  <a:srgbClr val="FFFFFF"/>
                </a:highlight>
              </a:rPr>
              <a:t>: </a:t>
            </a:r>
            <a:r>
              <a:rPr b="1" lang="en" sz="600">
                <a:solidFill>
                  <a:srgbClr val="008000"/>
                </a:solidFill>
                <a:highlight>
                  <a:srgbClr val="FFFFFF"/>
                </a:highlight>
              </a:rPr>
              <a:t>'application/json'</a:t>
            </a:r>
            <a:endParaRPr b="1" sz="600">
              <a:solidFill>
                <a:srgbClr val="008000"/>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rgbClr val="008000"/>
                </a:solidFill>
                <a:highlight>
                  <a:srgbClr val="FFFFFF"/>
                </a:highlight>
              </a:rPr>
              <a:t>         </a:t>
            </a:r>
            <a:r>
              <a:rPr b="1" lang="en" sz="600">
                <a:solidFill>
                  <a:schemeClr val="dk1"/>
                </a:solidFill>
                <a:highlight>
                  <a:srgbClr val="FFFFFF"/>
                </a:highlight>
              </a:rPr>
              <a:t>},</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660E7A"/>
                </a:solidFill>
                <a:highlight>
                  <a:srgbClr val="FFFFFF"/>
                </a:highlight>
              </a:rPr>
              <a:t>body</a:t>
            </a:r>
            <a:r>
              <a:rPr b="1" lang="en" sz="600">
                <a:solidFill>
                  <a:schemeClr val="dk1"/>
                </a:solidFill>
                <a:highlight>
                  <a:srgbClr val="FFFFFF"/>
                </a:highlight>
              </a:rPr>
              <a:t>: </a:t>
            </a:r>
            <a:r>
              <a:rPr b="1" i="1" lang="en" sz="600">
                <a:solidFill>
                  <a:srgbClr val="660E7A"/>
                </a:solidFill>
                <a:highlight>
                  <a:srgbClr val="FFFFFF"/>
                </a:highlight>
              </a:rPr>
              <a:t>JSON</a:t>
            </a:r>
            <a:r>
              <a:rPr b="1" lang="en" sz="600">
                <a:solidFill>
                  <a:schemeClr val="dk1"/>
                </a:solidFill>
                <a:highlight>
                  <a:srgbClr val="FFFFFF"/>
                </a:highlight>
              </a:rPr>
              <a:t>.</a:t>
            </a:r>
            <a:r>
              <a:rPr b="1" lang="en" sz="600">
                <a:solidFill>
                  <a:srgbClr val="7A7A43"/>
                </a:solidFill>
                <a:highlight>
                  <a:srgbClr val="FFFFFF"/>
                </a:highlight>
              </a:rPr>
              <a:t>stringify</a:t>
            </a:r>
            <a:r>
              <a:rPr b="1" lang="en" sz="600">
                <a:solidFill>
                  <a:schemeClr val="dk1"/>
                </a:solidFill>
                <a:highlight>
                  <a:srgbClr val="FFFFFF"/>
                </a:highlight>
              </a:rPr>
              <a:t>(pushSubscription)</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7A7A43"/>
                </a:solidFill>
                <a:highlight>
                  <a:srgbClr val="FFFFFF"/>
                </a:highlight>
              </a:rPr>
              <a:t>then</a:t>
            </a:r>
            <a:r>
              <a:rPr b="1" lang="en" sz="600">
                <a:solidFill>
                  <a:schemeClr val="dk1"/>
                </a:solidFill>
                <a:highlight>
                  <a:srgbClr val="FFFFFF"/>
                </a:highlight>
              </a:rPr>
              <a:t>(response =&gt;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000080"/>
                </a:solidFill>
                <a:highlight>
                  <a:srgbClr val="FFFFFF"/>
                </a:highlight>
              </a:rPr>
              <a:t>if </a:t>
            </a:r>
            <a:r>
              <a:rPr b="1" lang="en" sz="600">
                <a:solidFill>
                  <a:schemeClr val="dk1"/>
                </a:solidFill>
                <a:highlight>
                  <a:srgbClr val="FFFFFF"/>
                </a:highlight>
              </a:rPr>
              <a:t>(response.</a:t>
            </a:r>
            <a:r>
              <a:rPr b="1" lang="en" sz="600">
                <a:solidFill>
                  <a:srgbClr val="660E7A"/>
                </a:solidFill>
                <a:highlight>
                  <a:srgbClr val="FFFFFF"/>
                </a:highlight>
              </a:rPr>
              <a:t>ok</a:t>
            </a: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displayConfirmNotification();</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endParaRPr b="1" sz="6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600">
                <a:solidFill>
                  <a:schemeClr val="dk1"/>
                </a:solidFill>
                <a:highlight>
                  <a:srgbClr val="FFFFFF"/>
                </a:highlight>
              </a:rPr>
              <a:t>     .</a:t>
            </a:r>
            <a:r>
              <a:rPr b="1" lang="en" sz="600">
                <a:solidFill>
                  <a:srgbClr val="7A7A43"/>
                </a:solidFill>
                <a:highlight>
                  <a:srgbClr val="FFFFFF"/>
                </a:highlight>
              </a:rPr>
              <a:t>catch</a:t>
            </a:r>
            <a:r>
              <a:rPr b="1" lang="en" sz="600">
                <a:solidFill>
                  <a:schemeClr val="dk1"/>
                </a:solidFill>
                <a:highlight>
                  <a:srgbClr val="FFFFFF"/>
                </a:highlight>
              </a:rPr>
              <a:t>(error =&gt; </a:t>
            </a:r>
            <a:r>
              <a:rPr b="1" i="1" lang="en" sz="600">
                <a:solidFill>
                  <a:srgbClr val="660E7A"/>
                </a:solidFill>
                <a:highlight>
                  <a:srgbClr val="FFFFFF"/>
                </a:highlight>
              </a:rPr>
              <a:t>console</a:t>
            </a:r>
            <a:r>
              <a:rPr b="1" lang="en" sz="600">
                <a:solidFill>
                  <a:schemeClr val="dk1"/>
                </a:solidFill>
                <a:highlight>
                  <a:srgbClr val="FFFFFF"/>
                </a:highlight>
              </a:rPr>
              <a:t>.</a:t>
            </a:r>
            <a:r>
              <a:rPr b="1" lang="en" sz="600">
                <a:solidFill>
                  <a:srgbClr val="7A7A43"/>
                </a:solidFill>
                <a:highlight>
                  <a:srgbClr val="FFFFFF"/>
                </a:highlight>
              </a:rPr>
              <a:t>log</a:t>
            </a:r>
            <a:r>
              <a:rPr b="1" lang="en" sz="600">
                <a:solidFill>
                  <a:schemeClr val="dk1"/>
                </a:solidFill>
                <a:highlight>
                  <a:srgbClr val="FFFFFF"/>
                </a:highlight>
              </a:rPr>
              <a:t>(error));</a:t>
            </a:r>
            <a:endParaRPr b="1" sz="600">
              <a:solidFill>
                <a:schemeClr val="dk1"/>
              </a:solidFill>
              <a:highlight>
                <a:srgbClr val="FFFFFF"/>
              </a:highlight>
            </a:endParaRPr>
          </a:p>
          <a:p>
            <a:pPr indent="0" lvl="0" marL="914400" rtl="0" algn="l">
              <a:lnSpc>
                <a:spcPct val="10000"/>
              </a:lnSpc>
              <a:spcBef>
                <a:spcPts val="1600"/>
              </a:spcBef>
              <a:spcAft>
                <a:spcPts val="1600"/>
              </a:spcAft>
              <a:buNone/>
            </a:pPr>
            <a:r>
              <a:rPr b="1" lang="en" sz="600">
                <a:solidFill>
                  <a:schemeClr val="dk1"/>
                </a:solidFill>
                <a:highlight>
                  <a:srgbClr val="FFFFFF"/>
                </a:highlight>
              </a:rPr>
              <a:t> }</a:t>
            </a:r>
            <a:endParaRPr b="1"/>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26" name="Google Shape;226;p39"/>
          <p:cNvPicPr preferRelativeResize="0"/>
          <p:nvPr/>
        </p:nvPicPr>
        <p:blipFill>
          <a:blip r:embed="rId3">
            <a:alphaModFix/>
          </a:blip>
          <a:stretch>
            <a:fillRect/>
          </a:stretch>
        </p:blipFill>
        <p:spPr>
          <a:xfrm>
            <a:off x="0" y="2086672"/>
            <a:ext cx="9144000" cy="970156"/>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100">
                <a:highlight>
                  <a:srgbClr val="FFFFFF"/>
                </a:highlight>
                <a:latin typeface="Roboto"/>
                <a:ea typeface="Roboto"/>
                <a:cs typeface="Roboto"/>
                <a:sym typeface="Roboto"/>
              </a:rPr>
              <a:t>7. Receiving notifications</a:t>
            </a:r>
            <a:endParaRPr sz="2100">
              <a:highlight>
                <a:srgbClr val="FFFFFF"/>
              </a:highlight>
              <a:latin typeface="Roboto"/>
              <a:ea typeface="Roboto"/>
              <a:cs typeface="Roboto"/>
              <a:sym typeface="Roboto"/>
            </a:endParaRPr>
          </a:p>
          <a:p>
            <a:pPr indent="0" lvl="0" marL="0" rtl="0" algn="l">
              <a:spcBef>
                <a:spcPts val="2300"/>
              </a:spcBef>
              <a:spcAft>
                <a:spcPts val="0"/>
              </a:spcAft>
              <a:buNone/>
            </a:pPr>
            <a:r>
              <a:t/>
            </a:r>
            <a:endParaRPr/>
          </a:p>
        </p:txBody>
      </p:sp>
      <p:sp>
        <p:nvSpPr>
          <p:cNvPr id="232" name="Google Shape;232;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Now that we've stored the user's unique subscription details, we can start sending push messages to them and provide them with timely updates on important notifications.</a:t>
            </a:r>
            <a:endParaRPr sz="11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On the front-end code, we need to add some code to our Service Worker. The code in the next listing shows how to listen for the push event and display a push notification accordingly.</a:t>
            </a:r>
            <a:endParaRPr sz="1100">
              <a:solidFill>
                <a:schemeClr val="dk1"/>
              </a:solidFill>
              <a:highlight>
                <a:srgbClr val="FFFFFF"/>
              </a:highlight>
            </a:endParaRPr>
          </a:p>
          <a:p>
            <a:pPr indent="0" lvl="0" marL="0" rtl="0" algn="l">
              <a:spcBef>
                <a:spcPts val="1200"/>
              </a:spcBef>
              <a:spcAft>
                <a:spcPts val="1600"/>
              </a:spcAft>
              <a:buNone/>
            </a:pPr>
            <a:r>
              <a:t/>
            </a:r>
            <a:endParaRPr sz="11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39" name="Google Shape;239;p41"/>
          <p:cNvPicPr preferRelativeResize="0"/>
          <p:nvPr/>
        </p:nvPicPr>
        <p:blipFill>
          <a:blip r:embed="rId3">
            <a:alphaModFix/>
          </a:blip>
          <a:stretch>
            <a:fillRect/>
          </a:stretch>
        </p:blipFill>
        <p:spPr>
          <a:xfrm>
            <a:off x="355023" y="0"/>
            <a:ext cx="8433951" cy="514349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68" name="Google Shape;68;p15"/>
          <p:cNvPicPr preferRelativeResize="0"/>
          <p:nvPr/>
        </p:nvPicPr>
        <p:blipFill>
          <a:blip r:embed="rId3">
            <a:alphaModFix/>
          </a:blip>
          <a:stretch>
            <a:fillRect/>
          </a:stretch>
        </p:blipFill>
        <p:spPr>
          <a:xfrm>
            <a:off x="1876702" y="0"/>
            <a:ext cx="5390597" cy="51435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42"/>
          <p:cNvSpPr txBox="1"/>
          <p:nvPr>
            <p:ph idx="1" type="body"/>
          </p:nvPr>
        </p:nvSpPr>
        <p:spPr>
          <a:xfrm>
            <a:off x="282175" y="33675"/>
            <a:ext cx="8520600" cy="50391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0000"/>
              </a:lnSpc>
              <a:spcBef>
                <a:spcPts val="0"/>
              </a:spcBef>
              <a:spcAft>
                <a:spcPts val="0"/>
              </a:spcAft>
              <a:buNone/>
            </a:pPr>
            <a:r>
              <a:rPr b="1" lang="en" sz="1050" u="sng">
                <a:solidFill>
                  <a:schemeClr val="dk1"/>
                </a:solidFill>
                <a:latin typeface="Roboto"/>
                <a:ea typeface="Roboto"/>
                <a:cs typeface="Roboto"/>
                <a:sym typeface="Roboto"/>
              </a:rPr>
              <a:t>In </a:t>
            </a:r>
            <a:r>
              <a:rPr b="1" lang="en" sz="1050" u="sng">
                <a:solidFill>
                  <a:srgbClr val="333333"/>
                </a:solidFill>
              </a:rPr>
              <a:t>sw-template.js</a:t>
            </a:r>
            <a:endParaRPr b="1" i="1" sz="900" u="sng">
              <a:solidFill>
                <a:srgbClr val="660E7A"/>
              </a:solidFill>
              <a:highlight>
                <a:srgbClr val="FFFFFF"/>
              </a:highlight>
            </a:endParaRPr>
          </a:p>
          <a:p>
            <a:pPr indent="0" lvl="0" marL="914400" rtl="0" algn="l">
              <a:lnSpc>
                <a:spcPct val="10000"/>
              </a:lnSpc>
              <a:spcBef>
                <a:spcPts val="1600"/>
              </a:spcBef>
              <a:spcAft>
                <a:spcPts val="0"/>
              </a:spcAft>
              <a:buNone/>
            </a:pPr>
            <a:r>
              <a:t/>
            </a:r>
            <a:endParaRPr b="1" i="1" sz="900">
              <a:solidFill>
                <a:srgbClr val="660E7A"/>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i="1" lang="en" sz="900">
                <a:solidFill>
                  <a:srgbClr val="660E7A"/>
                </a:solidFill>
                <a:highlight>
                  <a:srgbClr val="FFFFFF"/>
                </a:highlight>
              </a:rPr>
              <a:t>self</a:t>
            </a:r>
            <a:r>
              <a:rPr b="1" lang="en" sz="900">
                <a:solidFill>
                  <a:schemeClr val="dk1"/>
                </a:solidFill>
                <a:highlight>
                  <a:srgbClr val="FFFFFF"/>
                </a:highlight>
              </a:rPr>
              <a:t>.</a:t>
            </a:r>
            <a:r>
              <a:rPr b="1" lang="en" sz="900">
                <a:solidFill>
                  <a:srgbClr val="7A7A43"/>
                </a:solidFill>
                <a:highlight>
                  <a:srgbClr val="FFFFFF"/>
                </a:highlight>
              </a:rPr>
              <a:t>addEventListener</a:t>
            </a:r>
            <a:r>
              <a:rPr b="1" lang="en" sz="900">
                <a:solidFill>
                  <a:schemeClr val="dk1"/>
                </a:solidFill>
                <a:highlight>
                  <a:srgbClr val="FFFFFF"/>
                </a:highlight>
              </a:rPr>
              <a:t>(</a:t>
            </a:r>
            <a:r>
              <a:rPr b="1" lang="en" sz="900">
                <a:solidFill>
                  <a:srgbClr val="008000"/>
                </a:solidFill>
                <a:highlight>
                  <a:srgbClr val="FFFFFF"/>
                </a:highlight>
              </a:rPr>
              <a:t>'push'</a:t>
            </a:r>
            <a:r>
              <a:rPr b="1" lang="en" sz="900">
                <a:solidFill>
                  <a:schemeClr val="dk1"/>
                </a:solidFill>
                <a:highlight>
                  <a:srgbClr val="FFFFFF"/>
                </a:highlight>
              </a:rPr>
              <a:t>, event =&gt; {</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i="1" lang="en" sz="900">
                <a:solidFill>
                  <a:srgbClr val="660E7A"/>
                </a:solidFill>
                <a:highlight>
                  <a:srgbClr val="FFFFFF"/>
                </a:highlight>
              </a:rPr>
              <a:t>console</a:t>
            </a:r>
            <a:r>
              <a:rPr b="1" lang="en" sz="900">
                <a:solidFill>
                  <a:schemeClr val="dk1"/>
                </a:solidFill>
                <a:highlight>
                  <a:srgbClr val="FFFFFF"/>
                </a:highlight>
              </a:rPr>
              <a:t>.</a:t>
            </a:r>
            <a:r>
              <a:rPr b="1" lang="en" sz="900">
                <a:solidFill>
                  <a:srgbClr val="7A7A43"/>
                </a:solidFill>
                <a:highlight>
                  <a:srgbClr val="FFFFFF"/>
                </a:highlight>
              </a:rPr>
              <a:t>log</a:t>
            </a:r>
            <a:r>
              <a:rPr b="1" lang="en" sz="900">
                <a:solidFill>
                  <a:schemeClr val="dk1"/>
                </a:solidFill>
                <a:highlight>
                  <a:srgbClr val="FFFFFF"/>
                </a:highlight>
              </a:rPr>
              <a:t>(</a:t>
            </a:r>
            <a:r>
              <a:rPr b="1" lang="en" sz="900">
                <a:solidFill>
                  <a:srgbClr val="008000"/>
                </a:solidFill>
                <a:highlight>
                  <a:srgbClr val="FFFFFF"/>
                </a:highlight>
              </a:rPr>
              <a:t>'Push Notification received'</a:t>
            </a:r>
            <a:r>
              <a:rPr b="1" lang="en" sz="900">
                <a:solidFill>
                  <a:schemeClr val="dk1"/>
                </a:solidFill>
                <a:highlight>
                  <a:srgbClr val="FFFFFF"/>
                </a:highlight>
              </a:rPr>
              <a:t>, event);</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lang="en" sz="900">
                <a:solidFill>
                  <a:srgbClr val="000080"/>
                </a:solidFill>
                <a:highlight>
                  <a:srgbClr val="FFFFFF"/>
                </a:highlight>
              </a:rPr>
              <a:t>let </a:t>
            </a:r>
            <a:r>
              <a:rPr b="1" lang="en" sz="900">
                <a:solidFill>
                  <a:srgbClr val="458383"/>
                </a:solidFill>
                <a:highlight>
                  <a:srgbClr val="FFFFFF"/>
                </a:highlight>
              </a:rPr>
              <a:t>data </a:t>
            </a:r>
            <a:r>
              <a:rPr b="1" lang="en" sz="900">
                <a:solidFill>
                  <a:schemeClr val="dk1"/>
                </a:solidFill>
                <a:highlight>
                  <a:srgbClr val="FFFFFF"/>
                </a:highlight>
              </a:rPr>
              <a:t>= {</a:t>
            </a:r>
            <a:r>
              <a:rPr b="1" lang="en" sz="900">
                <a:solidFill>
                  <a:srgbClr val="660E7A"/>
                </a:solidFill>
                <a:highlight>
                  <a:srgbClr val="FFFFFF"/>
                </a:highlight>
              </a:rPr>
              <a:t>title</a:t>
            </a:r>
            <a:r>
              <a:rPr b="1" lang="en" sz="900">
                <a:solidFill>
                  <a:schemeClr val="dk1"/>
                </a:solidFill>
                <a:highlight>
                  <a:srgbClr val="FFFFFF"/>
                </a:highlight>
              </a:rPr>
              <a:t>: </a:t>
            </a:r>
            <a:r>
              <a:rPr b="1" lang="en" sz="900">
                <a:solidFill>
                  <a:srgbClr val="008000"/>
                </a:solidFill>
                <a:highlight>
                  <a:srgbClr val="FFFFFF"/>
                </a:highlight>
              </a:rPr>
              <a:t>'New!'</a:t>
            </a:r>
            <a:r>
              <a:rPr b="1" lang="en" sz="900">
                <a:solidFill>
                  <a:schemeClr val="dk1"/>
                </a:solidFill>
                <a:highlight>
                  <a:srgbClr val="FFFFFF"/>
                </a:highlight>
              </a:rPr>
              <a:t>, </a:t>
            </a:r>
            <a:r>
              <a:rPr b="1" lang="en" sz="900">
                <a:solidFill>
                  <a:srgbClr val="660E7A"/>
                </a:solidFill>
                <a:highlight>
                  <a:srgbClr val="FFFFFF"/>
                </a:highlight>
              </a:rPr>
              <a:t>content</a:t>
            </a:r>
            <a:r>
              <a:rPr b="1" lang="en" sz="900">
                <a:solidFill>
                  <a:schemeClr val="dk1"/>
                </a:solidFill>
                <a:highlight>
                  <a:srgbClr val="FFFFFF"/>
                </a:highlight>
              </a:rPr>
              <a:t>: </a:t>
            </a:r>
            <a:r>
              <a:rPr b="1" lang="en" sz="900">
                <a:solidFill>
                  <a:srgbClr val="008000"/>
                </a:solidFill>
                <a:highlight>
                  <a:srgbClr val="FFFFFF"/>
                </a:highlight>
              </a:rPr>
              <a:t>'Something new happened!'</a:t>
            </a:r>
            <a:r>
              <a:rPr b="1" lang="en" sz="900">
                <a:solidFill>
                  <a:schemeClr val="dk1"/>
                </a:solidFill>
                <a:highlight>
                  <a:srgbClr val="FFFFFF"/>
                </a:highlight>
              </a:rPr>
              <a:t>, </a:t>
            </a:r>
            <a:r>
              <a:rPr b="1" lang="en" sz="900">
                <a:solidFill>
                  <a:srgbClr val="660E7A"/>
                </a:solidFill>
                <a:highlight>
                  <a:srgbClr val="FFFFFF"/>
                </a:highlight>
              </a:rPr>
              <a:t>openUrl</a:t>
            </a:r>
            <a:r>
              <a:rPr b="1" lang="en" sz="900">
                <a:solidFill>
                  <a:schemeClr val="dk1"/>
                </a:solidFill>
                <a:highlight>
                  <a:srgbClr val="FFFFFF"/>
                </a:highlight>
              </a:rPr>
              <a:t>: </a:t>
            </a:r>
            <a:r>
              <a:rPr b="1" lang="en" sz="900">
                <a:solidFill>
                  <a:srgbClr val="008000"/>
                </a:solidFill>
                <a:highlight>
                  <a:srgbClr val="FFFFFF"/>
                </a:highlight>
              </a:rPr>
              <a:t>'/'</a:t>
            </a:r>
            <a:r>
              <a:rPr b="1" lang="en" sz="900">
                <a:solidFill>
                  <a:schemeClr val="dk1"/>
                </a:solidFill>
                <a:highlight>
                  <a:srgbClr val="FFFFFF"/>
                </a:highlight>
              </a:rPr>
              <a:t>};</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lang="en" sz="900">
                <a:solidFill>
                  <a:srgbClr val="000080"/>
                </a:solidFill>
                <a:highlight>
                  <a:srgbClr val="FFFFFF"/>
                </a:highlight>
              </a:rPr>
              <a:t>if </a:t>
            </a:r>
            <a:r>
              <a:rPr b="1" lang="en" sz="900">
                <a:solidFill>
                  <a:schemeClr val="dk1"/>
                </a:solidFill>
                <a:highlight>
                  <a:srgbClr val="FFFFFF"/>
                </a:highlight>
              </a:rPr>
              <a:t>(event.data) {</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lang="en" sz="900">
                <a:solidFill>
                  <a:srgbClr val="458383"/>
                </a:solidFill>
                <a:highlight>
                  <a:srgbClr val="FFFFFF"/>
                </a:highlight>
              </a:rPr>
              <a:t>data </a:t>
            </a:r>
            <a:r>
              <a:rPr b="1" lang="en" sz="900">
                <a:solidFill>
                  <a:schemeClr val="dk1"/>
                </a:solidFill>
                <a:highlight>
                  <a:srgbClr val="FFFFFF"/>
                </a:highlight>
              </a:rPr>
              <a:t>= </a:t>
            </a:r>
            <a:r>
              <a:rPr b="1" i="1" lang="en" sz="900">
                <a:solidFill>
                  <a:srgbClr val="660E7A"/>
                </a:solidFill>
                <a:highlight>
                  <a:srgbClr val="FFFFFF"/>
                </a:highlight>
              </a:rPr>
              <a:t>JSON</a:t>
            </a:r>
            <a:r>
              <a:rPr b="1" lang="en" sz="900">
                <a:solidFill>
                  <a:schemeClr val="dk1"/>
                </a:solidFill>
                <a:highlight>
                  <a:srgbClr val="FFFFFF"/>
                </a:highlight>
              </a:rPr>
              <a:t>.</a:t>
            </a:r>
            <a:r>
              <a:rPr b="1" lang="en" sz="900">
                <a:solidFill>
                  <a:srgbClr val="7A7A43"/>
                </a:solidFill>
                <a:highlight>
                  <a:srgbClr val="FFFFFF"/>
                </a:highlight>
              </a:rPr>
              <a:t>parse</a:t>
            </a:r>
            <a:r>
              <a:rPr b="1" lang="en" sz="900">
                <a:solidFill>
                  <a:schemeClr val="dk1"/>
                </a:solidFill>
                <a:highlight>
                  <a:srgbClr val="FFFFFF"/>
                </a:highlight>
              </a:rPr>
              <a:t>(event.</a:t>
            </a:r>
            <a:r>
              <a:rPr b="1" lang="en" sz="900">
                <a:solidFill>
                  <a:srgbClr val="660E7A"/>
                </a:solidFill>
                <a:highlight>
                  <a:srgbClr val="FFFFFF"/>
                </a:highlight>
              </a:rPr>
              <a:t>data</a:t>
            </a:r>
            <a:r>
              <a:rPr b="1" lang="en" sz="900">
                <a:solidFill>
                  <a:schemeClr val="dk1"/>
                </a:solidFill>
                <a:highlight>
                  <a:srgbClr val="FFFFFF"/>
                </a:highlight>
              </a:rPr>
              <a:t>.</a:t>
            </a:r>
            <a:r>
              <a:rPr b="1" lang="en" sz="900">
                <a:solidFill>
                  <a:srgbClr val="7A7A43"/>
                </a:solidFill>
                <a:highlight>
                  <a:srgbClr val="FFFFFF"/>
                </a:highlight>
              </a:rPr>
              <a:t>text</a:t>
            </a:r>
            <a:r>
              <a:rPr b="1" lang="en" sz="900">
                <a:solidFill>
                  <a:schemeClr val="dk1"/>
                </a:solidFill>
                <a:highlight>
                  <a:srgbClr val="FFFFFF"/>
                </a:highlight>
              </a:rPr>
              <a:t>());</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lang="en" sz="900">
                <a:solidFill>
                  <a:srgbClr val="000080"/>
                </a:solidFill>
                <a:highlight>
                  <a:srgbClr val="FFFFFF"/>
                </a:highlight>
              </a:rPr>
              <a:t>const </a:t>
            </a:r>
            <a:r>
              <a:rPr b="1" lang="en" sz="900">
                <a:solidFill>
                  <a:srgbClr val="458383"/>
                </a:solidFill>
                <a:highlight>
                  <a:srgbClr val="FFFFFF"/>
                </a:highlight>
              </a:rPr>
              <a:t>options </a:t>
            </a:r>
            <a:r>
              <a:rPr b="1" lang="en" sz="900">
                <a:solidFill>
                  <a:schemeClr val="dk1"/>
                </a:solidFill>
                <a:highlight>
                  <a:srgbClr val="FFFFFF"/>
                </a:highlight>
              </a:rPr>
              <a:t>= {</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lang="en" sz="900">
                <a:solidFill>
                  <a:srgbClr val="660E7A"/>
                </a:solidFill>
                <a:highlight>
                  <a:srgbClr val="FFFFFF"/>
                </a:highlight>
              </a:rPr>
              <a:t>body</a:t>
            </a:r>
            <a:r>
              <a:rPr b="1" lang="en" sz="900">
                <a:solidFill>
                  <a:schemeClr val="dk1"/>
                </a:solidFill>
                <a:highlight>
                  <a:srgbClr val="FFFFFF"/>
                </a:highlight>
              </a:rPr>
              <a:t>: </a:t>
            </a:r>
            <a:r>
              <a:rPr b="1" lang="en" sz="900">
                <a:solidFill>
                  <a:srgbClr val="458383"/>
                </a:solidFill>
                <a:highlight>
                  <a:srgbClr val="FFFFFF"/>
                </a:highlight>
              </a:rPr>
              <a:t>data</a:t>
            </a:r>
            <a:r>
              <a:rPr b="1" lang="en" sz="900">
                <a:solidFill>
                  <a:schemeClr val="dk1"/>
                </a:solidFill>
                <a:highlight>
                  <a:srgbClr val="FFFFFF"/>
                </a:highlight>
              </a:rPr>
              <a:t>.</a:t>
            </a:r>
            <a:r>
              <a:rPr b="1" lang="en" sz="900">
                <a:solidFill>
                  <a:srgbClr val="660E7A"/>
                </a:solidFill>
                <a:highlight>
                  <a:srgbClr val="FFFFFF"/>
                </a:highlight>
              </a:rPr>
              <a:t>content</a:t>
            </a:r>
            <a:r>
              <a:rPr b="1" lang="en" sz="900">
                <a:solidFill>
                  <a:schemeClr val="dk1"/>
                </a:solidFill>
                <a:highlight>
                  <a:srgbClr val="FFFFFF"/>
                </a:highlight>
              </a:rPr>
              <a:t>,</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lang="en" sz="900">
                <a:solidFill>
                  <a:srgbClr val="660E7A"/>
                </a:solidFill>
                <a:highlight>
                  <a:srgbClr val="FFFFFF"/>
                </a:highlight>
              </a:rPr>
              <a:t>image</a:t>
            </a:r>
            <a:r>
              <a:rPr b="1" lang="en" sz="900">
                <a:solidFill>
                  <a:schemeClr val="dk1"/>
                </a:solidFill>
                <a:highlight>
                  <a:srgbClr val="FFFFFF"/>
                </a:highlight>
              </a:rPr>
              <a:t>: </a:t>
            </a:r>
            <a:r>
              <a:rPr b="1" lang="en" sz="900">
                <a:solidFill>
                  <a:srgbClr val="458383"/>
                </a:solidFill>
                <a:highlight>
                  <a:srgbClr val="FFFFFF"/>
                </a:highlight>
              </a:rPr>
              <a:t>data</a:t>
            </a:r>
            <a:r>
              <a:rPr b="1" lang="en" sz="900">
                <a:solidFill>
                  <a:schemeClr val="dk1"/>
                </a:solidFill>
                <a:highlight>
                  <a:srgbClr val="FFFFFF"/>
                </a:highlight>
              </a:rPr>
              <a:t>.imageUrl,</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lang="en" sz="900">
                <a:solidFill>
                  <a:srgbClr val="660E7A"/>
                </a:solidFill>
                <a:highlight>
                  <a:srgbClr val="FFFFFF"/>
                </a:highlight>
              </a:rPr>
              <a:t>icon</a:t>
            </a:r>
            <a:r>
              <a:rPr b="1" lang="en" sz="900">
                <a:solidFill>
                  <a:schemeClr val="dk1"/>
                </a:solidFill>
                <a:highlight>
                  <a:srgbClr val="FFFFFF"/>
                </a:highlight>
              </a:rPr>
              <a:t>: </a:t>
            </a:r>
            <a:r>
              <a:rPr b="1" lang="en" sz="900">
                <a:solidFill>
                  <a:srgbClr val="008000"/>
                </a:solidFill>
                <a:highlight>
                  <a:srgbClr val="FFFFFF"/>
                </a:highlight>
              </a:rPr>
              <a:t>'src/images/icons/app-icon-96x96.png'</a:t>
            </a:r>
            <a:r>
              <a:rPr b="1" lang="en" sz="900">
                <a:solidFill>
                  <a:schemeClr val="dk1"/>
                </a:solidFill>
                <a:highlight>
                  <a:srgbClr val="FFFFFF"/>
                </a:highlight>
              </a:rPr>
              <a:t>,</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lang="en" sz="900">
                <a:solidFill>
                  <a:srgbClr val="660E7A"/>
                </a:solidFill>
                <a:highlight>
                  <a:srgbClr val="FFFFFF"/>
                </a:highlight>
              </a:rPr>
              <a:t>badge</a:t>
            </a:r>
            <a:r>
              <a:rPr b="1" lang="en" sz="900">
                <a:solidFill>
                  <a:schemeClr val="dk1"/>
                </a:solidFill>
                <a:highlight>
                  <a:srgbClr val="FFFFFF"/>
                </a:highlight>
              </a:rPr>
              <a:t>: </a:t>
            </a:r>
            <a:r>
              <a:rPr b="1" lang="en" sz="900">
                <a:solidFill>
                  <a:srgbClr val="008000"/>
                </a:solidFill>
                <a:highlight>
                  <a:srgbClr val="FFFFFF"/>
                </a:highlight>
              </a:rPr>
              <a:t>'src/images/icons/app-icon-96x96.png'</a:t>
            </a:r>
            <a:r>
              <a:rPr b="1" lang="en" sz="900">
                <a:solidFill>
                  <a:schemeClr val="dk1"/>
                </a:solidFill>
                <a:highlight>
                  <a:srgbClr val="FFFFFF"/>
                </a:highlight>
              </a:rPr>
              <a:t>,</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lang="en" sz="900">
                <a:solidFill>
                  <a:srgbClr val="660E7A"/>
                </a:solidFill>
                <a:highlight>
                  <a:srgbClr val="FFFFFF"/>
                </a:highlight>
              </a:rPr>
              <a:t>data</a:t>
            </a:r>
            <a:r>
              <a:rPr b="1" lang="en" sz="900">
                <a:solidFill>
                  <a:schemeClr val="dk1"/>
                </a:solidFill>
                <a:highlight>
                  <a:srgbClr val="FFFFFF"/>
                </a:highlight>
              </a:rPr>
              <a:t>: {</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lang="en" sz="900">
                <a:solidFill>
                  <a:srgbClr val="660E7A"/>
                </a:solidFill>
                <a:highlight>
                  <a:srgbClr val="FFFFFF"/>
                </a:highlight>
              </a:rPr>
              <a:t>url</a:t>
            </a:r>
            <a:r>
              <a:rPr b="1" lang="en" sz="900">
                <a:solidFill>
                  <a:schemeClr val="dk1"/>
                </a:solidFill>
                <a:highlight>
                  <a:srgbClr val="FFFFFF"/>
                </a:highlight>
              </a:rPr>
              <a:t>: </a:t>
            </a:r>
            <a:r>
              <a:rPr b="1" lang="en" sz="900">
                <a:solidFill>
                  <a:srgbClr val="458383"/>
                </a:solidFill>
                <a:highlight>
                  <a:srgbClr val="FFFFFF"/>
                </a:highlight>
              </a:rPr>
              <a:t>data</a:t>
            </a:r>
            <a:r>
              <a:rPr b="1" lang="en" sz="900">
                <a:solidFill>
                  <a:schemeClr val="dk1"/>
                </a:solidFill>
                <a:highlight>
                  <a:srgbClr val="FFFFFF"/>
                </a:highlight>
              </a:rPr>
              <a:t>.</a:t>
            </a:r>
            <a:r>
              <a:rPr b="1" lang="en" sz="900">
                <a:solidFill>
                  <a:srgbClr val="660E7A"/>
                </a:solidFill>
                <a:highlight>
                  <a:srgbClr val="FFFFFF"/>
                </a:highlight>
              </a:rPr>
              <a:t>openUrl</a:t>
            </a:r>
            <a:endParaRPr b="1" sz="900">
              <a:solidFill>
                <a:srgbClr val="660E7A"/>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rgbClr val="660E7A"/>
                </a:solidFill>
                <a:highlight>
                  <a:srgbClr val="FFFFFF"/>
                </a:highlight>
              </a:rPr>
              <a:t>   </a:t>
            </a:r>
            <a:r>
              <a:rPr b="1" lang="en" sz="900">
                <a:solidFill>
                  <a:schemeClr val="dk1"/>
                </a:solidFill>
                <a:highlight>
                  <a:srgbClr val="FFFFFF"/>
                </a:highlight>
              </a:rPr>
              <a:t>}</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event.waitUntil(</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r>
              <a:rPr b="1" i="1" lang="en" sz="900">
                <a:solidFill>
                  <a:srgbClr val="660E7A"/>
                </a:solidFill>
                <a:highlight>
                  <a:srgbClr val="FFFFFF"/>
                </a:highlight>
              </a:rPr>
              <a:t>self</a:t>
            </a:r>
            <a:r>
              <a:rPr b="1" lang="en" sz="900">
                <a:solidFill>
                  <a:schemeClr val="dk1"/>
                </a:solidFill>
                <a:highlight>
                  <a:srgbClr val="FFFFFF"/>
                </a:highlight>
              </a:rPr>
              <a:t>.</a:t>
            </a:r>
            <a:r>
              <a:rPr b="1" lang="en" sz="900">
                <a:solidFill>
                  <a:srgbClr val="660E7A"/>
                </a:solidFill>
                <a:highlight>
                  <a:srgbClr val="FFFFFF"/>
                </a:highlight>
              </a:rPr>
              <a:t>registration</a:t>
            </a:r>
            <a:r>
              <a:rPr b="1" lang="en" sz="900">
                <a:solidFill>
                  <a:schemeClr val="dk1"/>
                </a:solidFill>
                <a:highlight>
                  <a:srgbClr val="FFFFFF"/>
                </a:highlight>
              </a:rPr>
              <a:t>.</a:t>
            </a:r>
            <a:r>
              <a:rPr b="1" lang="en" sz="900">
                <a:solidFill>
                  <a:srgbClr val="7A7A43"/>
                </a:solidFill>
                <a:highlight>
                  <a:srgbClr val="FFFFFF"/>
                </a:highlight>
              </a:rPr>
              <a:t>showNotification</a:t>
            </a:r>
            <a:r>
              <a:rPr b="1" lang="en" sz="900">
                <a:solidFill>
                  <a:schemeClr val="dk1"/>
                </a:solidFill>
                <a:highlight>
                  <a:srgbClr val="FFFFFF"/>
                </a:highlight>
              </a:rPr>
              <a:t>(</a:t>
            </a:r>
            <a:r>
              <a:rPr b="1" lang="en" sz="900">
                <a:solidFill>
                  <a:srgbClr val="458383"/>
                </a:solidFill>
                <a:highlight>
                  <a:srgbClr val="FFFFFF"/>
                </a:highlight>
              </a:rPr>
              <a:t>data</a:t>
            </a:r>
            <a:r>
              <a:rPr b="1" lang="en" sz="900">
                <a:solidFill>
                  <a:schemeClr val="dk1"/>
                </a:solidFill>
                <a:highlight>
                  <a:srgbClr val="FFFFFF"/>
                </a:highlight>
              </a:rPr>
              <a:t>.</a:t>
            </a:r>
            <a:r>
              <a:rPr b="1" lang="en" sz="900">
                <a:solidFill>
                  <a:srgbClr val="660E7A"/>
                </a:solidFill>
                <a:highlight>
                  <a:srgbClr val="FFFFFF"/>
                </a:highlight>
              </a:rPr>
              <a:t>title</a:t>
            </a:r>
            <a:r>
              <a:rPr b="1" lang="en" sz="900">
                <a:solidFill>
                  <a:schemeClr val="dk1"/>
                </a:solidFill>
                <a:highlight>
                  <a:srgbClr val="FFFFFF"/>
                </a:highlight>
              </a:rPr>
              <a:t>, </a:t>
            </a:r>
            <a:r>
              <a:rPr b="1" lang="en" sz="900">
                <a:solidFill>
                  <a:srgbClr val="458383"/>
                </a:solidFill>
                <a:highlight>
                  <a:srgbClr val="FFFFFF"/>
                </a:highlight>
              </a:rPr>
              <a:t>options</a:t>
            </a:r>
            <a:r>
              <a:rPr b="1" lang="en" sz="900">
                <a:solidFill>
                  <a:schemeClr val="dk1"/>
                </a:solidFill>
                <a:highlight>
                  <a:srgbClr val="FFFFFF"/>
                </a:highlight>
              </a:rPr>
              <a:t>)</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 );</a:t>
            </a:r>
            <a:endParaRPr b="1" sz="9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900">
                <a:solidFill>
                  <a:schemeClr val="dk1"/>
                </a:solidFill>
                <a:highlight>
                  <a:srgbClr val="FFFFFF"/>
                </a:highlight>
              </a:rPr>
              <a:t>});</a:t>
            </a:r>
            <a:endParaRPr b="1" sz="900">
              <a:solidFill>
                <a:schemeClr val="dk1"/>
              </a:solidFill>
              <a:highlight>
                <a:srgbClr val="FFFFFF"/>
              </a:highlight>
            </a:endParaRPr>
          </a:p>
          <a:p>
            <a:pPr indent="0" lvl="0" marL="914400" rtl="0" algn="l">
              <a:lnSpc>
                <a:spcPct val="10000"/>
              </a:lnSpc>
              <a:spcBef>
                <a:spcPts val="1600"/>
              </a:spcBef>
              <a:spcAft>
                <a:spcPts val="1600"/>
              </a:spcAft>
              <a:buNone/>
            </a:pPr>
            <a:r>
              <a:t/>
            </a:r>
            <a:endParaRPr b="1"/>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The code in the listing above listens to the push event and reads the payload of the data sent from the server. With this payload data, you can then display a notification using the </a:t>
            </a:r>
            <a:r>
              <a:rPr lang="en" sz="1100">
                <a:solidFill>
                  <a:srgbClr val="333333"/>
                </a:solidFill>
                <a:highlight>
                  <a:srgbClr val="FFFFFF"/>
                </a:highlight>
              </a:rPr>
              <a:t>showNotification</a:t>
            </a:r>
            <a:r>
              <a:rPr lang="en" sz="1100">
                <a:solidFill>
                  <a:schemeClr val="dk1"/>
                </a:solidFill>
                <a:highlight>
                  <a:srgbClr val="FFFFFF"/>
                </a:highlight>
              </a:rPr>
              <a:t> function.</a:t>
            </a:r>
            <a:endParaRPr sz="11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And it looks like this</a:t>
            </a:r>
            <a:endParaRPr sz="11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Hooray! We've sent our first web push notification. You should now notice this appear in the browser. But there's one more step. For the user to interact with the push notification, we need to handle the click event of the notification. We already do that in the </a:t>
            </a:r>
            <a:r>
              <a:rPr lang="en" sz="1100">
                <a:solidFill>
                  <a:srgbClr val="333333"/>
                </a:solidFill>
                <a:highlight>
                  <a:srgbClr val="FFFFFF"/>
                </a:highlight>
              </a:rPr>
              <a:t>notificationclick</a:t>
            </a:r>
            <a:r>
              <a:rPr lang="en" sz="1100">
                <a:solidFill>
                  <a:schemeClr val="dk1"/>
                </a:solidFill>
                <a:highlight>
                  <a:srgbClr val="FFFFFF"/>
                </a:highlight>
              </a:rPr>
              <a:t>, but the event handler needs a little update.</a:t>
            </a:r>
            <a:endParaRPr sz="1100">
              <a:solidFill>
                <a:schemeClr val="dk1"/>
              </a:solidFill>
              <a:highlight>
                <a:srgbClr val="FFFFFF"/>
              </a:highlight>
            </a:endParaRPr>
          </a:p>
          <a:p>
            <a:pPr indent="0" lvl="0" marL="0" rtl="0" algn="l">
              <a:spcBef>
                <a:spcPts val="1200"/>
              </a:spcBef>
              <a:spcAft>
                <a:spcPts val="1600"/>
              </a:spcAft>
              <a:buNone/>
            </a:pPr>
            <a:r>
              <a:t/>
            </a:r>
            <a:endParaRPr sz="11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44"/>
          <p:cNvSpPr txBox="1"/>
          <p:nvPr>
            <p:ph type="title"/>
          </p:nvPr>
        </p:nvSpPr>
        <p:spPr>
          <a:xfrm>
            <a:off x="311700" y="1720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latin typeface="Roboto"/>
                <a:ea typeface="Roboto"/>
                <a:cs typeface="Roboto"/>
                <a:sym typeface="Roboto"/>
              </a:rPr>
              <a:t>In </a:t>
            </a:r>
            <a:r>
              <a:rPr lang="en" sz="1050">
                <a:solidFill>
                  <a:srgbClr val="333333"/>
                </a:solidFill>
              </a:rPr>
              <a:t>sw-template.js</a:t>
            </a:r>
            <a:r>
              <a:rPr lang="en" sz="1050">
                <a:latin typeface="Roboto"/>
                <a:ea typeface="Roboto"/>
                <a:cs typeface="Roboto"/>
                <a:sym typeface="Roboto"/>
              </a:rPr>
              <a:t> replace the </a:t>
            </a:r>
            <a:r>
              <a:rPr lang="en" sz="1050">
                <a:solidFill>
                  <a:srgbClr val="333333"/>
                </a:solidFill>
              </a:rPr>
              <a:t>notificationclick</a:t>
            </a:r>
            <a:r>
              <a:rPr lang="en" sz="1050">
                <a:latin typeface="Roboto"/>
                <a:ea typeface="Roboto"/>
                <a:cs typeface="Roboto"/>
                <a:sym typeface="Roboto"/>
              </a:rPr>
              <a:t> event handler:</a:t>
            </a:r>
            <a:endParaRPr/>
          </a:p>
        </p:txBody>
      </p:sp>
      <p:sp>
        <p:nvSpPr>
          <p:cNvPr id="256" name="Google Shape;256;p44"/>
          <p:cNvSpPr txBox="1"/>
          <p:nvPr>
            <p:ph idx="1" type="body"/>
          </p:nvPr>
        </p:nvSpPr>
        <p:spPr>
          <a:xfrm>
            <a:off x="311700" y="744700"/>
            <a:ext cx="8520600" cy="43989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0000"/>
              </a:lnSpc>
              <a:spcBef>
                <a:spcPts val="0"/>
              </a:spcBef>
              <a:spcAft>
                <a:spcPts val="0"/>
              </a:spcAft>
              <a:buNone/>
            </a:pPr>
            <a:r>
              <a:t/>
            </a:r>
            <a:endParaRPr b="1" i="1" sz="1100">
              <a:solidFill>
                <a:srgbClr val="660E7A"/>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i="1" lang="en" sz="1100">
                <a:solidFill>
                  <a:srgbClr val="660E7A"/>
                </a:solidFill>
                <a:highlight>
                  <a:srgbClr val="FFFFFF"/>
                </a:highlight>
              </a:rPr>
              <a:t>self</a:t>
            </a:r>
            <a:r>
              <a:rPr lang="en" sz="1100">
                <a:solidFill>
                  <a:schemeClr val="dk1"/>
                </a:solidFill>
                <a:highlight>
                  <a:srgbClr val="FFFFFF"/>
                </a:highlight>
              </a:rPr>
              <a:t>.</a:t>
            </a:r>
            <a:r>
              <a:rPr lang="en" sz="1100">
                <a:solidFill>
                  <a:srgbClr val="7A7A43"/>
                </a:solidFill>
                <a:highlight>
                  <a:srgbClr val="FFFFFF"/>
                </a:highlight>
              </a:rPr>
              <a:t>addEventListener</a:t>
            </a:r>
            <a:r>
              <a:rPr lang="en" sz="1100">
                <a:solidFill>
                  <a:schemeClr val="dk1"/>
                </a:solidFill>
                <a:highlight>
                  <a:srgbClr val="FFFFFF"/>
                </a:highlight>
              </a:rPr>
              <a:t>(</a:t>
            </a:r>
            <a:r>
              <a:rPr b="1" lang="en" sz="1100">
                <a:solidFill>
                  <a:srgbClr val="008000"/>
                </a:solidFill>
                <a:highlight>
                  <a:srgbClr val="FFFFFF"/>
                </a:highlight>
              </a:rPr>
              <a:t>'notificationclick'</a:t>
            </a:r>
            <a:r>
              <a:rPr lang="en" sz="1100">
                <a:solidFill>
                  <a:schemeClr val="dk1"/>
                </a:solidFill>
                <a:highlight>
                  <a:srgbClr val="FFFFFF"/>
                </a:highlight>
              </a:rPr>
              <a:t>, event =&gt;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000080"/>
                </a:solidFill>
                <a:highlight>
                  <a:srgbClr val="FFFFFF"/>
                </a:highlight>
              </a:rPr>
              <a:t>const </a:t>
            </a:r>
            <a:r>
              <a:rPr lang="en" sz="1100">
                <a:solidFill>
                  <a:srgbClr val="458383"/>
                </a:solidFill>
                <a:highlight>
                  <a:srgbClr val="FFFFFF"/>
                </a:highlight>
              </a:rPr>
              <a:t>notification </a:t>
            </a:r>
            <a:r>
              <a:rPr lang="en" sz="1100">
                <a:solidFill>
                  <a:schemeClr val="dk1"/>
                </a:solidFill>
                <a:highlight>
                  <a:srgbClr val="FFFFFF"/>
                </a:highlight>
              </a:rPr>
              <a:t>= event.notification;</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000080"/>
                </a:solidFill>
                <a:highlight>
                  <a:srgbClr val="FFFFFF"/>
                </a:highlight>
              </a:rPr>
              <a:t>const </a:t>
            </a:r>
            <a:r>
              <a:rPr lang="en" sz="1100">
                <a:solidFill>
                  <a:srgbClr val="458383"/>
                </a:solidFill>
                <a:highlight>
                  <a:srgbClr val="FFFFFF"/>
                </a:highlight>
              </a:rPr>
              <a:t>action </a:t>
            </a:r>
            <a:r>
              <a:rPr lang="en" sz="1100">
                <a:solidFill>
                  <a:schemeClr val="dk1"/>
                </a:solidFill>
                <a:highlight>
                  <a:srgbClr val="FFFFFF"/>
                </a:highlight>
              </a:rPr>
              <a:t>= event.action;</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i="1" lang="en" sz="1100">
                <a:solidFill>
                  <a:srgbClr val="660E7A"/>
                </a:solidFill>
                <a:highlight>
                  <a:srgbClr val="FFFFFF"/>
                </a:highlight>
              </a:rPr>
              <a:t>console</a:t>
            </a:r>
            <a:r>
              <a:rPr lang="en" sz="1100">
                <a:solidFill>
                  <a:schemeClr val="dk1"/>
                </a:solidFill>
                <a:highlight>
                  <a:srgbClr val="FFFFFF"/>
                </a:highlight>
              </a:rPr>
              <a:t>.</a:t>
            </a:r>
            <a:r>
              <a:rPr lang="en" sz="1100">
                <a:solidFill>
                  <a:srgbClr val="7A7A43"/>
                </a:solidFill>
                <a:highlight>
                  <a:srgbClr val="FFFFFF"/>
                </a:highlight>
              </a:rPr>
              <a:t>log</a:t>
            </a:r>
            <a:r>
              <a:rPr lang="en" sz="1100">
                <a:solidFill>
                  <a:schemeClr val="dk1"/>
                </a:solidFill>
                <a:highlight>
                  <a:srgbClr val="FFFFFF"/>
                </a:highlight>
              </a:rPr>
              <a:t>(</a:t>
            </a:r>
            <a:r>
              <a:rPr lang="en" sz="1100">
                <a:solidFill>
                  <a:srgbClr val="458383"/>
                </a:solidFill>
                <a:highlight>
                  <a:srgbClr val="FFFFFF"/>
                </a:highlight>
              </a:rPr>
              <a:t>notification</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000080"/>
                </a:solidFill>
                <a:highlight>
                  <a:srgbClr val="FFFFFF"/>
                </a:highlight>
              </a:rPr>
              <a:t>if </a:t>
            </a:r>
            <a:r>
              <a:rPr lang="en" sz="1100">
                <a:solidFill>
                  <a:schemeClr val="dk1"/>
                </a:solidFill>
                <a:highlight>
                  <a:srgbClr val="FFFFFF"/>
                </a:highlight>
              </a:rPr>
              <a:t>(</a:t>
            </a:r>
            <a:r>
              <a:rPr lang="en" sz="1100">
                <a:solidFill>
                  <a:srgbClr val="458383"/>
                </a:solidFill>
                <a:highlight>
                  <a:srgbClr val="FFFFFF"/>
                </a:highlight>
              </a:rPr>
              <a:t>action </a:t>
            </a:r>
            <a:r>
              <a:rPr lang="en" sz="1100">
                <a:solidFill>
                  <a:schemeClr val="dk1"/>
                </a:solidFill>
                <a:highlight>
                  <a:srgbClr val="FFFFFF"/>
                </a:highlight>
              </a:rPr>
              <a:t>=== </a:t>
            </a:r>
            <a:r>
              <a:rPr b="1" lang="en" sz="1100">
                <a:solidFill>
                  <a:srgbClr val="008000"/>
                </a:solidFill>
                <a:highlight>
                  <a:srgbClr val="FFFFFF"/>
                </a:highlight>
              </a:rPr>
              <a:t>'confirm'</a:t>
            </a:r>
            <a:r>
              <a:rPr lang="en" sz="1100">
                <a:solidFill>
                  <a:schemeClr val="dk1"/>
                </a:solidFill>
                <a:highlight>
                  <a:srgbClr val="FFFFFF"/>
                </a:highlight>
              </a:rPr>
              <a: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i="1" lang="en" sz="1100">
                <a:solidFill>
                  <a:srgbClr val="660E7A"/>
                </a:solidFill>
                <a:highlight>
                  <a:srgbClr val="FFFFFF"/>
                </a:highlight>
              </a:rPr>
              <a:t>console</a:t>
            </a:r>
            <a:r>
              <a:rPr lang="en" sz="1100">
                <a:solidFill>
                  <a:schemeClr val="dk1"/>
                </a:solidFill>
                <a:highlight>
                  <a:srgbClr val="FFFFFF"/>
                </a:highlight>
              </a:rPr>
              <a:t>.</a:t>
            </a:r>
            <a:r>
              <a:rPr lang="en" sz="1100">
                <a:solidFill>
                  <a:srgbClr val="7A7A43"/>
                </a:solidFill>
                <a:highlight>
                  <a:srgbClr val="FFFFFF"/>
                </a:highlight>
              </a:rPr>
              <a:t>log</a:t>
            </a:r>
            <a:r>
              <a:rPr lang="en" sz="1100">
                <a:solidFill>
                  <a:schemeClr val="dk1"/>
                </a:solidFill>
                <a:highlight>
                  <a:srgbClr val="FFFFFF"/>
                </a:highlight>
              </a:rPr>
              <a:t>(</a:t>
            </a:r>
            <a:r>
              <a:rPr b="1" lang="en" sz="1100">
                <a:solidFill>
                  <a:srgbClr val="008000"/>
                </a:solidFill>
                <a:highlight>
                  <a:srgbClr val="FFFFFF"/>
                </a:highlight>
              </a:rPr>
              <a:t>'Confirm was chosen'</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458383"/>
                </a:solidFill>
                <a:highlight>
                  <a:srgbClr val="FFFFFF"/>
                </a:highlight>
              </a:rPr>
              <a:t>notification</a:t>
            </a:r>
            <a:r>
              <a:rPr lang="en" sz="1100">
                <a:solidFill>
                  <a:schemeClr val="dk1"/>
                </a:solidFill>
                <a:highlight>
                  <a:srgbClr val="FFFFFF"/>
                </a:highlight>
              </a:rPr>
              <a:t>.</a:t>
            </a:r>
            <a:r>
              <a:rPr lang="en" sz="1100">
                <a:solidFill>
                  <a:srgbClr val="7A7A43"/>
                </a:solidFill>
                <a:highlight>
                  <a:srgbClr val="FFFFFF"/>
                </a:highlight>
              </a:rPr>
              <a:t>close</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 </a:t>
            </a:r>
            <a:r>
              <a:rPr b="1" lang="en" sz="1100">
                <a:solidFill>
                  <a:srgbClr val="000080"/>
                </a:solidFill>
                <a:highlight>
                  <a:srgbClr val="FFFFFF"/>
                </a:highlight>
              </a:rPr>
              <a:t>else </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event.waitUntil(</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i="1" lang="en" sz="1100">
                <a:solidFill>
                  <a:srgbClr val="660E7A"/>
                </a:solidFill>
                <a:highlight>
                  <a:srgbClr val="FFFFFF"/>
                </a:highlight>
              </a:rPr>
              <a:t>self</a:t>
            </a:r>
            <a:r>
              <a:rPr lang="en" sz="1100">
                <a:solidFill>
                  <a:schemeClr val="dk1"/>
                </a:solidFill>
                <a:highlight>
                  <a:srgbClr val="FFFFFF"/>
                </a:highlight>
              </a:rPr>
              <a:t>.</a:t>
            </a:r>
            <a:r>
              <a:rPr b="1" lang="en" sz="1100">
                <a:solidFill>
                  <a:srgbClr val="660E7A"/>
                </a:solidFill>
                <a:highlight>
                  <a:srgbClr val="FFFFFF"/>
                </a:highlight>
              </a:rPr>
              <a:t>clients</a:t>
            </a:r>
            <a:r>
              <a:rPr lang="en" sz="1100">
                <a:solidFill>
                  <a:schemeClr val="dk1"/>
                </a:solidFill>
                <a:highlight>
                  <a:srgbClr val="FFFFFF"/>
                </a:highlight>
              </a:rPr>
              <a:t>.</a:t>
            </a:r>
            <a:r>
              <a:rPr lang="en" sz="1100">
                <a:solidFill>
                  <a:srgbClr val="7A7A43"/>
                </a:solidFill>
                <a:highlight>
                  <a:srgbClr val="FFFFFF"/>
                </a:highlight>
              </a:rPr>
              <a:t>matchAll</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7A7A43"/>
                </a:solidFill>
                <a:highlight>
                  <a:srgbClr val="FFFFFF"/>
                </a:highlight>
              </a:rPr>
              <a:t>then</a:t>
            </a:r>
            <a:r>
              <a:rPr lang="en" sz="1100">
                <a:solidFill>
                  <a:schemeClr val="dk1"/>
                </a:solidFill>
                <a:highlight>
                  <a:srgbClr val="FFFFFF"/>
                </a:highlight>
              </a:rPr>
              <a:t>(clients =&gt;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000080"/>
                </a:solidFill>
                <a:highlight>
                  <a:srgbClr val="FFFFFF"/>
                </a:highlight>
              </a:rPr>
              <a:t>let </a:t>
            </a:r>
            <a:r>
              <a:rPr lang="en" sz="1100">
                <a:solidFill>
                  <a:srgbClr val="458383"/>
                </a:solidFill>
                <a:highlight>
                  <a:srgbClr val="FFFFFF"/>
                </a:highlight>
              </a:rPr>
              <a:t>visibleClient </a:t>
            </a:r>
            <a:r>
              <a:rPr lang="en" sz="1100">
                <a:solidFill>
                  <a:schemeClr val="dk1"/>
                </a:solidFill>
                <a:highlight>
                  <a:srgbClr val="FFFFFF"/>
                </a:highlight>
              </a:rPr>
              <a:t>= clients.</a:t>
            </a:r>
            <a:r>
              <a:rPr lang="en" sz="1100">
                <a:solidFill>
                  <a:srgbClr val="7A7A43"/>
                </a:solidFill>
                <a:highlight>
                  <a:srgbClr val="FFFFFF"/>
                </a:highlight>
              </a:rPr>
              <a:t>find</a:t>
            </a:r>
            <a:r>
              <a:rPr lang="en" sz="1100">
                <a:solidFill>
                  <a:schemeClr val="dk1"/>
                </a:solidFill>
                <a:highlight>
                  <a:srgbClr val="FFFFFF"/>
                </a:highlight>
              </a:rPr>
              <a:t>(client =&gt; client.</a:t>
            </a:r>
            <a:r>
              <a:rPr b="1" lang="en" sz="1100">
                <a:solidFill>
                  <a:srgbClr val="660E7A"/>
                </a:solidFill>
                <a:highlight>
                  <a:srgbClr val="FFFFFF"/>
                </a:highlight>
              </a:rPr>
              <a:t>visibilityState </a:t>
            </a:r>
            <a:r>
              <a:rPr lang="en" sz="1100">
                <a:solidFill>
                  <a:schemeClr val="dk1"/>
                </a:solidFill>
                <a:highlight>
                  <a:srgbClr val="FFFFFF"/>
                </a:highlight>
              </a:rPr>
              <a:t>=== </a:t>
            </a:r>
            <a:r>
              <a:rPr b="1" lang="en" sz="1100">
                <a:solidFill>
                  <a:srgbClr val="008000"/>
                </a:solidFill>
                <a:highlight>
                  <a:srgbClr val="FFFFFF"/>
                </a:highlight>
              </a:rPr>
              <a:t>'visible'</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000080"/>
                </a:solidFill>
                <a:highlight>
                  <a:srgbClr val="FFFFFF"/>
                </a:highlight>
              </a:rPr>
              <a:t>if </a:t>
            </a:r>
            <a:r>
              <a:rPr lang="en" sz="1100">
                <a:solidFill>
                  <a:schemeClr val="dk1"/>
                </a:solidFill>
                <a:highlight>
                  <a:srgbClr val="FFFFFF"/>
                </a:highlight>
              </a:rPr>
              <a:t>(</a:t>
            </a:r>
            <a:r>
              <a:rPr lang="en" sz="1100">
                <a:solidFill>
                  <a:srgbClr val="458383"/>
                </a:solidFill>
                <a:highlight>
                  <a:srgbClr val="FFFFFF"/>
                </a:highlight>
              </a:rPr>
              <a:t>visibleClient </a:t>
            </a:r>
            <a:r>
              <a:rPr lang="en" sz="1100">
                <a:solidFill>
                  <a:schemeClr val="dk1"/>
                </a:solidFill>
                <a:highlight>
                  <a:srgbClr val="FFFFFF"/>
                </a:highlight>
              </a:rPr>
              <a:t>&amp;&amp; </a:t>
            </a:r>
            <a:r>
              <a:rPr b="1" lang="en" sz="1100">
                <a:solidFill>
                  <a:srgbClr val="008000"/>
                </a:solidFill>
                <a:highlight>
                  <a:srgbClr val="FFFFFF"/>
                </a:highlight>
              </a:rPr>
              <a:t>'navigate' </a:t>
            </a:r>
            <a:r>
              <a:rPr b="1" lang="en" sz="1100">
                <a:solidFill>
                  <a:srgbClr val="000080"/>
                </a:solidFill>
                <a:highlight>
                  <a:srgbClr val="FFFFFF"/>
                </a:highlight>
              </a:rPr>
              <a:t>in </a:t>
            </a:r>
            <a:r>
              <a:rPr lang="en" sz="1100">
                <a:solidFill>
                  <a:srgbClr val="458383"/>
                </a:solidFill>
                <a:highlight>
                  <a:srgbClr val="FFFFFF"/>
                </a:highlight>
              </a:rPr>
              <a:t>visibleClient</a:t>
            </a:r>
            <a:r>
              <a:rPr lang="en" sz="1100">
                <a:solidFill>
                  <a:schemeClr val="dk1"/>
                </a:solidFill>
                <a:highlight>
                  <a:srgbClr val="FFFFFF"/>
                </a:highlight>
              </a:rPr>
              <a: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458383"/>
                </a:solidFill>
                <a:highlight>
                  <a:srgbClr val="FFFFFF"/>
                </a:highlight>
              </a:rPr>
              <a:t>visibleClient</a:t>
            </a:r>
            <a:r>
              <a:rPr lang="en" sz="1100">
                <a:solidFill>
                  <a:schemeClr val="dk1"/>
                </a:solidFill>
                <a:highlight>
                  <a:srgbClr val="FFFFFF"/>
                </a:highlight>
              </a:rPr>
              <a:t>.</a:t>
            </a:r>
            <a:r>
              <a:rPr lang="en" sz="1100">
                <a:solidFill>
                  <a:srgbClr val="7A7A43"/>
                </a:solidFill>
                <a:highlight>
                  <a:srgbClr val="FFFFFF"/>
                </a:highlight>
              </a:rPr>
              <a:t>navigate</a:t>
            </a:r>
            <a:r>
              <a:rPr lang="en" sz="1100">
                <a:solidFill>
                  <a:schemeClr val="dk1"/>
                </a:solidFill>
                <a:highlight>
                  <a:srgbClr val="FFFFFF"/>
                </a:highlight>
              </a:rPr>
              <a:t>(</a:t>
            </a:r>
            <a:r>
              <a:rPr lang="en" sz="1100">
                <a:solidFill>
                  <a:srgbClr val="458383"/>
                </a:solidFill>
                <a:highlight>
                  <a:srgbClr val="FFFFFF"/>
                </a:highlight>
              </a:rPr>
              <a:t>notification</a:t>
            </a:r>
            <a:r>
              <a:rPr lang="en" sz="1100">
                <a:solidFill>
                  <a:schemeClr val="dk1"/>
                </a:solidFill>
                <a:highlight>
                  <a:srgbClr val="FFFFFF"/>
                </a:highlight>
              </a:rPr>
              <a:t>.</a:t>
            </a:r>
            <a:r>
              <a:rPr b="1" lang="en" sz="1100">
                <a:solidFill>
                  <a:srgbClr val="660E7A"/>
                </a:solidFill>
                <a:highlight>
                  <a:srgbClr val="FFFFFF"/>
                </a:highlight>
              </a:rPr>
              <a:t>data</a:t>
            </a:r>
            <a:r>
              <a:rPr lang="en" sz="1100">
                <a:solidFill>
                  <a:schemeClr val="dk1"/>
                </a:solidFill>
                <a:highlight>
                  <a:srgbClr val="FFFFFF"/>
                </a:highlight>
              </a:rPr>
              <a:t>.</a:t>
            </a:r>
            <a:r>
              <a:rPr b="1" lang="en" sz="1100">
                <a:solidFill>
                  <a:srgbClr val="660E7A"/>
                </a:solidFill>
                <a:highlight>
                  <a:srgbClr val="FFFFFF"/>
                </a:highlight>
              </a:rPr>
              <a:t>url</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None/>
            </a:pPr>
            <a:r>
              <a:rPr lang="en" sz="1100">
                <a:solidFill>
                  <a:schemeClr val="dk1"/>
                </a:solidFill>
                <a:highlight>
                  <a:srgbClr val="FFFFFF"/>
                </a:highlight>
              </a:rPr>
              <a:t>           </a:t>
            </a:r>
            <a:r>
              <a:rPr lang="en" sz="1100">
                <a:solidFill>
                  <a:srgbClr val="458383"/>
                </a:solidFill>
                <a:highlight>
                  <a:srgbClr val="FFFFFF"/>
                </a:highlight>
              </a:rPr>
              <a:t>v</a:t>
            </a:r>
            <a:r>
              <a:rPr lang="en" sz="1100">
                <a:solidFill>
                  <a:srgbClr val="458383"/>
                </a:solidFill>
                <a:highlight>
                  <a:srgbClr val="FFFFFF"/>
                </a:highlight>
              </a:rPr>
              <a:t>isibleClient</a:t>
            </a:r>
            <a:r>
              <a:rPr lang="en" sz="1100">
                <a:solidFill>
                  <a:schemeClr val="dk1"/>
                </a:solidFill>
                <a:highlight>
                  <a:srgbClr val="FFFFFF"/>
                </a:highlight>
              </a:rPr>
              <a:t>.</a:t>
            </a:r>
            <a:r>
              <a:rPr lang="en" sz="1100">
                <a:solidFill>
                  <a:srgbClr val="7A7A43"/>
                </a:solidFill>
                <a:highlight>
                  <a:srgbClr val="FFFFFF"/>
                </a:highlight>
              </a:rPr>
              <a:t>focus</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1600"/>
              </a:spcAft>
              <a:buNone/>
            </a:pPr>
            <a:r>
              <a:rPr lang="en" sz="1100">
                <a:solidFill>
                  <a:schemeClr val="dk1"/>
                </a:solidFill>
                <a:highlight>
                  <a:srgbClr val="FFFFFF"/>
                </a:highlight>
              </a:rPr>
              <a:t>         }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a:t>
            </a:r>
            <a:endParaRPr/>
          </a:p>
        </p:txBody>
      </p:sp>
      <p:sp>
        <p:nvSpPr>
          <p:cNvPr id="262" name="Google Shape;262;p45"/>
          <p:cNvSpPr txBox="1"/>
          <p:nvPr>
            <p:ph idx="1" type="body"/>
          </p:nvPr>
        </p:nvSpPr>
        <p:spPr>
          <a:xfrm>
            <a:off x="311700" y="1152475"/>
            <a:ext cx="8520600" cy="3416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
              </a:lnSpc>
              <a:spcBef>
                <a:spcPts val="0"/>
              </a:spcBef>
              <a:spcAft>
                <a:spcPts val="0"/>
              </a:spcAft>
              <a:buNone/>
            </a:pPr>
            <a:r>
              <a:t/>
            </a:r>
            <a:endParaRPr b="1" sz="1100">
              <a:solidFill>
                <a:srgbClr val="000080"/>
              </a:solidFill>
              <a:highlight>
                <a:srgbClr val="FFFFFF"/>
              </a:highlight>
            </a:endParaRPr>
          </a:p>
          <a:p>
            <a:pPr indent="0" lvl="0" marL="0" rtl="0" algn="l">
              <a:lnSpc>
                <a:spcPct val="10000"/>
              </a:lnSpc>
              <a:spcBef>
                <a:spcPts val="1600"/>
              </a:spcBef>
              <a:spcAft>
                <a:spcPts val="0"/>
              </a:spcAft>
              <a:buNone/>
            </a:pPr>
            <a:r>
              <a:t/>
            </a:r>
            <a:endParaRPr b="1" sz="1100">
              <a:solidFill>
                <a:srgbClr val="000080"/>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rgbClr val="000080"/>
                </a:solidFill>
                <a:highlight>
                  <a:srgbClr val="FFFFFF"/>
                </a:highlight>
              </a:rPr>
              <a:t>else </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i="1" lang="en" sz="1100">
                <a:solidFill>
                  <a:srgbClr val="660E7A"/>
                </a:solidFill>
                <a:highlight>
                  <a:srgbClr val="FFFFFF"/>
                </a:highlight>
              </a:rPr>
              <a:t>self</a:t>
            </a:r>
            <a:r>
              <a:rPr lang="en" sz="1100">
                <a:solidFill>
                  <a:schemeClr val="dk1"/>
                </a:solidFill>
                <a:highlight>
                  <a:srgbClr val="FFFFFF"/>
                </a:highlight>
              </a:rPr>
              <a:t>.</a:t>
            </a:r>
            <a:r>
              <a:rPr b="1" lang="en" sz="1100">
                <a:solidFill>
                  <a:srgbClr val="660E7A"/>
                </a:solidFill>
                <a:highlight>
                  <a:srgbClr val="FFFFFF"/>
                </a:highlight>
              </a:rPr>
              <a:t>clients</a:t>
            </a:r>
            <a:r>
              <a:rPr lang="en" sz="1100">
                <a:solidFill>
                  <a:schemeClr val="dk1"/>
                </a:solidFill>
                <a:highlight>
                  <a:srgbClr val="FFFFFF"/>
                </a:highlight>
              </a:rPr>
              <a:t>.</a:t>
            </a:r>
            <a:r>
              <a:rPr lang="en" sz="1100">
                <a:solidFill>
                  <a:srgbClr val="7A7A43"/>
                </a:solidFill>
                <a:highlight>
                  <a:srgbClr val="FFFFFF"/>
                </a:highlight>
              </a:rPr>
              <a:t>openWindow</a:t>
            </a:r>
            <a:r>
              <a:rPr lang="en" sz="1100">
                <a:solidFill>
                  <a:schemeClr val="dk1"/>
                </a:solidFill>
                <a:highlight>
                  <a:srgbClr val="FFFFFF"/>
                </a:highlight>
              </a:rPr>
              <a:t>(</a:t>
            </a:r>
            <a:r>
              <a:rPr b="1" lang="en" sz="1100">
                <a:solidFill>
                  <a:srgbClr val="008000"/>
                </a:solidFill>
                <a:highlight>
                  <a:srgbClr val="FFFFFF"/>
                </a:highlight>
              </a:rPr>
              <a:t>`fe-guild-2019-pwa/</a:t>
            </a:r>
            <a:r>
              <a:rPr lang="en" sz="1100">
                <a:solidFill>
                  <a:schemeClr val="dk1"/>
                </a:solidFill>
                <a:highlight>
                  <a:srgbClr val="FFFFFF"/>
                </a:highlight>
              </a:rPr>
              <a:t>${</a:t>
            </a:r>
            <a:r>
              <a:rPr lang="en" sz="1100">
                <a:solidFill>
                  <a:srgbClr val="458383"/>
                </a:solidFill>
                <a:highlight>
                  <a:srgbClr val="FFFFFF"/>
                </a:highlight>
              </a:rPr>
              <a:t>notification</a:t>
            </a:r>
            <a:r>
              <a:rPr lang="en" sz="1100">
                <a:solidFill>
                  <a:schemeClr val="dk1"/>
                </a:solidFill>
                <a:highlight>
                  <a:srgbClr val="FFFFFF"/>
                </a:highlight>
              </a:rPr>
              <a:t>.</a:t>
            </a:r>
            <a:r>
              <a:rPr b="1" lang="en" sz="1100">
                <a:solidFill>
                  <a:srgbClr val="660E7A"/>
                </a:solidFill>
                <a:highlight>
                  <a:srgbClr val="FFFFFF"/>
                </a:highlight>
              </a:rPr>
              <a:t>data</a:t>
            </a:r>
            <a:r>
              <a:rPr lang="en" sz="1100">
                <a:solidFill>
                  <a:schemeClr val="dk1"/>
                </a:solidFill>
                <a:highlight>
                  <a:srgbClr val="FFFFFF"/>
                </a:highlight>
              </a:rPr>
              <a:t>.</a:t>
            </a:r>
            <a:r>
              <a:rPr b="1" lang="en" sz="1100">
                <a:solidFill>
                  <a:srgbClr val="660E7A"/>
                </a:solidFill>
                <a:highlight>
                  <a:srgbClr val="FFFFFF"/>
                </a:highlight>
              </a:rPr>
              <a:t>url</a:t>
            </a:r>
            <a:r>
              <a:rPr lang="en" sz="1100">
                <a:solidFill>
                  <a:schemeClr val="dk1"/>
                </a:solidFill>
                <a:highlight>
                  <a:srgbClr val="FFFFFF"/>
                </a:highlight>
              </a:rPr>
              <a:t>}</a:t>
            </a:r>
            <a:r>
              <a:rPr b="1" lang="en" sz="1100">
                <a:solidFill>
                  <a:srgbClr val="008000"/>
                </a:solidFill>
                <a:highlight>
                  <a:srgbClr val="FFFFFF"/>
                </a:highlight>
              </a:rPr>
              <a:t>`</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458383"/>
                </a:solidFill>
                <a:highlight>
                  <a:srgbClr val="FFFFFF"/>
                </a:highlight>
              </a:rPr>
              <a:t>notification</a:t>
            </a:r>
            <a:r>
              <a:rPr lang="en" sz="1100">
                <a:solidFill>
                  <a:schemeClr val="dk1"/>
                </a:solidFill>
                <a:highlight>
                  <a:srgbClr val="FFFFFF"/>
                </a:highlight>
              </a:rPr>
              <a:t>.</a:t>
            </a:r>
            <a:r>
              <a:rPr lang="en" sz="1100">
                <a:solidFill>
                  <a:srgbClr val="7A7A43"/>
                </a:solidFill>
                <a:highlight>
                  <a:srgbClr val="FFFFFF"/>
                </a:highlight>
              </a:rPr>
              <a:t>close</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i="1" lang="en" sz="1100">
                <a:solidFill>
                  <a:srgbClr val="660E7A"/>
                </a:solidFill>
                <a:highlight>
                  <a:srgbClr val="FFFFFF"/>
                </a:highlight>
              </a:rPr>
              <a:t>console</a:t>
            </a:r>
            <a:r>
              <a:rPr lang="en" sz="1100">
                <a:solidFill>
                  <a:schemeClr val="dk1"/>
                </a:solidFill>
                <a:highlight>
                  <a:srgbClr val="FFFFFF"/>
                </a:highlight>
              </a:rPr>
              <a:t>.</a:t>
            </a:r>
            <a:r>
              <a:rPr lang="en" sz="1100">
                <a:solidFill>
                  <a:srgbClr val="7A7A43"/>
                </a:solidFill>
                <a:highlight>
                  <a:srgbClr val="FFFFFF"/>
                </a:highlight>
              </a:rPr>
              <a:t>log</a:t>
            </a:r>
            <a:r>
              <a:rPr lang="en" sz="1100">
                <a:solidFill>
                  <a:schemeClr val="dk1"/>
                </a:solidFill>
                <a:highlight>
                  <a:srgbClr val="FFFFFF"/>
                </a:highlight>
              </a:rPr>
              <a:t>(</a:t>
            </a:r>
            <a:r>
              <a:rPr lang="en" sz="1100">
                <a:solidFill>
                  <a:srgbClr val="458383"/>
                </a:solidFill>
                <a:highlight>
                  <a:srgbClr val="FFFFFF"/>
                </a:highlight>
              </a:rPr>
              <a:t>action</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458383"/>
                </a:solidFill>
                <a:highlight>
                  <a:srgbClr val="FFFFFF"/>
                </a:highlight>
              </a:rPr>
              <a:t>notification</a:t>
            </a:r>
            <a:r>
              <a:rPr lang="en" sz="1100">
                <a:solidFill>
                  <a:schemeClr val="dk1"/>
                </a:solidFill>
                <a:highlight>
                  <a:srgbClr val="FFFFFF"/>
                </a:highlight>
              </a:rPr>
              <a:t>.</a:t>
            </a:r>
            <a:r>
              <a:rPr lang="en" sz="1100">
                <a:solidFill>
                  <a:srgbClr val="7A7A43"/>
                </a:solidFill>
                <a:highlight>
                  <a:srgbClr val="FFFFFF"/>
                </a:highlight>
              </a:rPr>
              <a:t>close</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a:t>
            </a:r>
            <a:endParaRPr sz="1100">
              <a:solidFill>
                <a:schemeClr val="dk1"/>
              </a:solidFill>
              <a:highlight>
                <a:srgbClr val="FFFFFF"/>
              </a:highlight>
            </a:endParaRPr>
          </a:p>
          <a:p>
            <a:pPr indent="0" lvl="0" marL="0" rtl="0" algn="l">
              <a:spcBef>
                <a:spcPts val="1600"/>
              </a:spcBef>
              <a:spcAft>
                <a:spcPts val="160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100">
                <a:highlight>
                  <a:srgbClr val="FFFFFF"/>
                </a:highlight>
                <a:latin typeface="Roboto"/>
                <a:ea typeface="Roboto"/>
                <a:cs typeface="Roboto"/>
                <a:sym typeface="Roboto"/>
              </a:rPr>
              <a:t>8. Unsubscribe from notifications</a:t>
            </a:r>
            <a:endParaRPr sz="2100">
              <a:highlight>
                <a:srgbClr val="FFFFFF"/>
              </a:highlight>
              <a:latin typeface="Roboto"/>
              <a:ea typeface="Roboto"/>
              <a:cs typeface="Roboto"/>
              <a:sym typeface="Roboto"/>
            </a:endParaRPr>
          </a:p>
          <a:p>
            <a:pPr indent="0" lvl="0" marL="0" rtl="0" algn="l">
              <a:spcBef>
                <a:spcPts val="2300"/>
              </a:spcBef>
              <a:spcAft>
                <a:spcPts val="0"/>
              </a:spcAft>
              <a:buNone/>
            </a:pPr>
            <a:r>
              <a:t/>
            </a:r>
            <a:endParaRPr/>
          </a:p>
        </p:txBody>
      </p:sp>
      <p:sp>
        <p:nvSpPr>
          <p:cNvPr id="268" name="Google Shape;268;p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100">
                <a:solidFill>
                  <a:schemeClr val="dk1"/>
                </a:solidFill>
              </a:rPr>
              <a:t>Users can unsubscribe themselves by changing a few settings in their browser, but there may come a time when you want to unsubscribe a user programmatically. For example, you could add a simple button to your web page that would allow users to unsubscribe at the tap of a button instead of digging around in their browser settings. The code in the following listing shows this in action.</a:t>
            </a:r>
            <a:endParaRPr sz="11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47"/>
          <p:cNvSpPr txBox="1"/>
          <p:nvPr>
            <p:ph idx="1" type="body"/>
          </p:nvPr>
        </p:nvSpPr>
        <p:spPr>
          <a:xfrm>
            <a:off x="311700" y="619875"/>
            <a:ext cx="8520600" cy="42657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0000"/>
              </a:lnSpc>
              <a:spcBef>
                <a:spcPts val="0"/>
              </a:spcBef>
              <a:spcAft>
                <a:spcPts val="0"/>
              </a:spcAft>
              <a:buNone/>
            </a:pPr>
            <a:r>
              <a:t/>
            </a:r>
            <a:endParaRPr b="1" sz="1100">
              <a:solidFill>
                <a:srgbClr val="000080"/>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rgbClr val="000080"/>
                </a:solidFill>
                <a:highlight>
                  <a:srgbClr val="FFFFFF"/>
                </a:highlight>
              </a:rPr>
              <a:t>const </a:t>
            </a:r>
            <a:r>
              <a:rPr lang="en" sz="1100">
                <a:solidFill>
                  <a:schemeClr val="dk1"/>
                </a:solidFill>
                <a:highlight>
                  <a:srgbClr val="FFFFFF"/>
                </a:highlight>
              </a:rPr>
              <a:t>unsubscribe = () =&gt;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000080"/>
                </a:solidFill>
                <a:highlight>
                  <a:srgbClr val="FFFFFF"/>
                </a:highlight>
              </a:rPr>
              <a:t>if </a:t>
            </a:r>
            <a:r>
              <a:rPr lang="en" sz="1100">
                <a:solidFill>
                  <a:schemeClr val="dk1"/>
                </a:solidFill>
                <a:highlight>
                  <a:srgbClr val="FFFFFF"/>
                </a:highlight>
              </a:rPr>
              <a:t>(</a:t>
            </a:r>
            <a:r>
              <a:rPr b="1" lang="en" sz="1100">
                <a:solidFill>
                  <a:srgbClr val="008000"/>
                </a:solidFill>
                <a:highlight>
                  <a:srgbClr val="FFFFFF"/>
                </a:highlight>
              </a:rPr>
              <a:t>'serviceWorker' </a:t>
            </a:r>
            <a:r>
              <a:rPr b="1" lang="en" sz="1100">
                <a:solidFill>
                  <a:srgbClr val="000080"/>
                </a:solidFill>
                <a:highlight>
                  <a:srgbClr val="FFFFFF"/>
                </a:highlight>
              </a:rPr>
              <a:t>in </a:t>
            </a:r>
            <a:r>
              <a:rPr b="1" i="1" lang="en" sz="1100">
                <a:solidFill>
                  <a:srgbClr val="660E7A"/>
                </a:solidFill>
                <a:highlight>
                  <a:srgbClr val="FFFFFF"/>
                </a:highlight>
              </a:rPr>
              <a:t>navigator</a:t>
            </a:r>
            <a:r>
              <a:rPr lang="en" sz="1100">
                <a:solidFill>
                  <a:schemeClr val="dk1"/>
                </a:solidFill>
                <a:highlight>
                  <a:srgbClr val="FFFFFF"/>
                </a:highlight>
              </a:rPr>
              <a: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i="1" lang="en" sz="1100">
                <a:solidFill>
                  <a:srgbClr val="660E7A"/>
                </a:solidFill>
                <a:highlight>
                  <a:srgbClr val="FFFFFF"/>
                </a:highlight>
              </a:rPr>
              <a:t>navigator</a:t>
            </a:r>
            <a:r>
              <a:rPr lang="en" sz="1100">
                <a:solidFill>
                  <a:schemeClr val="dk1"/>
                </a:solidFill>
                <a:highlight>
                  <a:srgbClr val="FFFFFF"/>
                </a:highlight>
              </a:rPr>
              <a:t>.</a:t>
            </a:r>
            <a:r>
              <a:rPr b="1" lang="en" sz="1100">
                <a:solidFill>
                  <a:srgbClr val="660E7A"/>
                </a:solidFill>
                <a:highlight>
                  <a:srgbClr val="FFFFFF"/>
                </a:highlight>
              </a:rPr>
              <a:t>serviceWorker</a:t>
            </a:r>
            <a:r>
              <a:rPr lang="en" sz="1100">
                <a:solidFill>
                  <a:schemeClr val="dk1"/>
                </a:solidFill>
                <a:highlight>
                  <a:srgbClr val="FFFFFF"/>
                </a:highlight>
              </a:rPr>
              <a:t>.</a:t>
            </a:r>
            <a:r>
              <a:rPr b="1" lang="en" sz="1100">
                <a:solidFill>
                  <a:srgbClr val="660E7A"/>
                </a:solidFill>
                <a:highlight>
                  <a:srgbClr val="FFFFFF"/>
                </a:highlight>
              </a:rPr>
              <a:t>ready</a:t>
            </a:r>
            <a:endParaRPr b="1" sz="1100">
              <a:solidFill>
                <a:srgbClr val="660E7A"/>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rgbClr val="660E7A"/>
                </a:solidFill>
                <a:highlight>
                  <a:srgbClr val="FFFFFF"/>
                </a:highlight>
              </a:rPr>
              <a:t>     </a:t>
            </a:r>
            <a:r>
              <a:rPr lang="en" sz="1100">
                <a:solidFill>
                  <a:schemeClr val="dk1"/>
                </a:solidFill>
                <a:highlight>
                  <a:srgbClr val="FFFFFF"/>
                </a:highlight>
              </a:rPr>
              <a:t>.</a:t>
            </a:r>
            <a:r>
              <a:rPr lang="en" sz="1100">
                <a:solidFill>
                  <a:srgbClr val="7A7A43"/>
                </a:solidFill>
                <a:highlight>
                  <a:srgbClr val="FFFFFF"/>
                </a:highlight>
              </a:rPr>
              <a:t>then</a:t>
            </a:r>
            <a:r>
              <a:rPr lang="en" sz="1100">
                <a:solidFill>
                  <a:schemeClr val="dk1"/>
                </a:solidFill>
                <a:highlight>
                  <a:srgbClr val="FFFFFF"/>
                </a:highlight>
              </a:rPr>
              <a:t>(serviceWorkerRegistration =&gt;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000080"/>
                </a:solidFill>
                <a:highlight>
                  <a:srgbClr val="FFFFFF"/>
                </a:highlight>
              </a:rPr>
              <a:t>return </a:t>
            </a:r>
            <a:r>
              <a:rPr lang="en" sz="1100">
                <a:solidFill>
                  <a:schemeClr val="dk1"/>
                </a:solidFill>
                <a:highlight>
                  <a:srgbClr val="FFFFFF"/>
                </a:highlight>
              </a:rPr>
              <a:t>serviceWorkerRegistration.</a:t>
            </a:r>
            <a:r>
              <a:rPr b="1" lang="en" sz="1100">
                <a:solidFill>
                  <a:srgbClr val="660E7A"/>
                </a:solidFill>
                <a:highlight>
                  <a:srgbClr val="FFFFFF"/>
                </a:highlight>
              </a:rPr>
              <a:t>pushManager</a:t>
            </a:r>
            <a:r>
              <a:rPr lang="en" sz="1100">
                <a:solidFill>
                  <a:schemeClr val="dk1"/>
                </a:solidFill>
                <a:highlight>
                  <a:srgbClr val="FFFFFF"/>
                </a:highlight>
              </a:rPr>
              <a:t>.</a:t>
            </a:r>
            <a:r>
              <a:rPr lang="en" sz="1100">
                <a:solidFill>
                  <a:srgbClr val="7A7A43"/>
                </a:solidFill>
                <a:highlight>
                  <a:srgbClr val="FFFFFF"/>
                </a:highlight>
              </a:rPr>
              <a:t>getSubscription</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7A7A43"/>
                </a:solidFill>
                <a:highlight>
                  <a:srgbClr val="FFFFFF"/>
                </a:highlight>
              </a:rPr>
              <a:t>then</a:t>
            </a:r>
            <a:r>
              <a:rPr lang="en" sz="1100">
                <a:solidFill>
                  <a:schemeClr val="dk1"/>
                </a:solidFill>
                <a:highlight>
                  <a:srgbClr val="FFFFFF"/>
                </a:highlight>
              </a:rPr>
              <a:t>(subscription =&gt;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000080"/>
                </a:solidFill>
                <a:highlight>
                  <a:srgbClr val="FFFFFF"/>
                </a:highlight>
              </a:rPr>
              <a:t>if </a:t>
            </a:r>
            <a:r>
              <a:rPr lang="en" sz="1100">
                <a:solidFill>
                  <a:schemeClr val="dk1"/>
                </a:solidFill>
                <a:highlight>
                  <a:srgbClr val="FFFFFF"/>
                </a:highlight>
              </a:rPr>
              <a:t>(!subscription)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i="1" lang="en" sz="1100">
                <a:solidFill>
                  <a:srgbClr val="660E7A"/>
                </a:solidFill>
                <a:highlight>
                  <a:srgbClr val="FFFFFF"/>
                </a:highlight>
              </a:rPr>
              <a:t>console</a:t>
            </a:r>
            <a:r>
              <a:rPr lang="en" sz="1100">
                <a:solidFill>
                  <a:schemeClr val="dk1"/>
                </a:solidFill>
                <a:highlight>
                  <a:srgbClr val="FFFFFF"/>
                </a:highlight>
              </a:rPr>
              <a:t>.</a:t>
            </a:r>
            <a:r>
              <a:rPr lang="en" sz="1100">
                <a:solidFill>
                  <a:srgbClr val="7A7A43"/>
                </a:solidFill>
                <a:highlight>
                  <a:srgbClr val="FFFFFF"/>
                </a:highlight>
              </a:rPr>
              <a:t>log</a:t>
            </a:r>
            <a:r>
              <a:rPr lang="en" sz="1100">
                <a:solidFill>
                  <a:schemeClr val="dk1"/>
                </a:solidFill>
                <a:highlight>
                  <a:srgbClr val="FFFFFF"/>
                </a:highlight>
              </a:rPr>
              <a:t>(</a:t>
            </a:r>
            <a:r>
              <a:rPr b="1" lang="en" sz="1100">
                <a:solidFill>
                  <a:srgbClr val="008000"/>
                </a:solidFill>
                <a:highlight>
                  <a:srgbClr val="FFFFFF"/>
                </a:highlight>
              </a:rPr>
              <a:t>"Not subscribed, nothing to do."</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000080"/>
                </a:solidFill>
                <a:highlight>
                  <a:srgbClr val="FFFFFF"/>
                </a:highlight>
              </a:rPr>
              <a:t>return</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b="1" lang="en" sz="1100">
                <a:solidFill>
                  <a:srgbClr val="000080"/>
                </a:solidFill>
                <a:highlight>
                  <a:srgbClr val="FFFFFF"/>
                </a:highlight>
              </a:rPr>
              <a:t>return </a:t>
            </a:r>
            <a:r>
              <a:rPr lang="en" sz="1100">
                <a:solidFill>
                  <a:schemeClr val="dk1"/>
                </a:solidFill>
                <a:highlight>
                  <a:srgbClr val="FFFFFF"/>
                </a:highlight>
              </a:rPr>
              <a:t>subscription.</a:t>
            </a:r>
            <a:r>
              <a:rPr lang="en" sz="1100">
                <a:solidFill>
                  <a:srgbClr val="7A7A43"/>
                </a:solidFill>
                <a:highlight>
                  <a:srgbClr val="FFFFFF"/>
                </a:highlight>
              </a:rPr>
              <a:t>unsubscribe</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7A7A43"/>
                </a:solidFill>
                <a:highlight>
                  <a:srgbClr val="FFFFFF"/>
                </a:highlight>
              </a:rPr>
              <a:t>then</a:t>
            </a:r>
            <a:r>
              <a:rPr lang="en" sz="1100">
                <a:solidFill>
                  <a:schemeClr val="dk1"/>
                </a:solidFill>
                <a:highlight>
                  <a:srgbClr val="FFFFFF"/>
                </a:highlight>
              </a:rPr>
              <a:t>(() =&gt; </a:t>
            </a:r>
            <a:r>
              <a:rPr b="1" i="1" lang="en" sz="1100">
                <a:solidFill>
                  <a:srgbClr val="660E7A"/>
                </a:solidFill>
                <a:highlight>
                  <a:srgbClr val="FFFFFF"/>
                </a:highlight>
              </a:rPr>
              <a:t>console</a:t>
            </a:r>
            <a:r>
              <a:rPr lang="en" sz="1100">
                <a:solidFill>
                  <a:schemeClr val="dk1"/>
                </a:solidFill>
                <a:highlight>
                  <a:srgbClr val="FFFFFF"/>
                </a:highlight>
              </a:rPr>
              <a:t>.</a:t>
            </a:r>
            <a:r>
              <a:rPr lang="en" sz="1100">
                <a:solidFill>
                  <a:srgbClr val="7A7A43"/>
                </a:solidFill>
                <a:highlight>
                  <a:srgbClr val="FFFFFF"/>
                </a:highlight>
              </a:rPr>
              <a:t>log</a:t>
            </a:r>
            <a:r>
              <a:rPr lang="en" sz="1100">
                <a:solidFill>
                  <a:schemeClr val="dk1"/>
                </a:solidFill>
                <a:highlight>
                  <a:srgbClr val="FFFFFF"/>
                </a:highlight>
              </a:rPr>
              <a:t>(</a:t>
            </a:r>
            <a:r>
              <a:rPr b="1" lang="en" sz="1100">
                <a:solidFill>
                  <a:srgbClr val="008000"/>
                </a:solidFill>
                <a:highlight>
                  <a:srgbClr val="FFFFFF"/>
                </a:highlight>
              </a:rPr>
              <a:t>"Successfully unsubscribed!."</a:t>
            </a: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r>
              <a:rPr lang="en" sz="1100">
                <a:solidFill>
                  <a:srgbClr val="7A7A43"/>
                </a:solidFill>
                <a:highlight>
                  <a:srgbClr val="FFFFFF"/>
                </a:highlight>
              </a:rPr>
              <a:t>catch</a:t>
            </a:r>
            <a:r>
              <a:rPr lang="en" sz="1100">
                <a:solidFill>
                  <a:schemeClr val="dk1"/>
                </a:solidFill>
                <a:highlight>
                  <a:srgbClr val="FFFFFF"/>
                </a:highlight>
              </a:rPr>
              <a:t>(error =&gt; </a:t>
            </a:r>
            <a:r>
              <a:rPr b="1" i="1" lang="en" sz="1100">
                <a:solidFill>
                  <a:srgbClr val="660E7A"/>
                </a:solidFill>
                <a:highlight>
                  <a:srgbClr val="FFFFFF"/>
                </a:highlight>
              </a:rPr>
              <a:t>console</a:t>
            </a:r>
            <a:r>
              <a:rPr lang="en" sz="1100">
                <a:solidFill>
                  <a:schemeClr val="dk1"/>
                </a:solidFill>
                <a:highlight>
                  <a:srgbClr val="FFFFFF"/>
                </a:highlight>
              </a:rPr>
              <a:t>.</a:t>
            </a:r>
            <a:r>
              <a:rPr lang="en" sz="1100">
                <a:solidFill>
                  <a:srgbClr val="7A7A43"/>
                </a:solidFill>
                <a:highlight>
                  <a:srgbClr val="FFFFFF"/>
                </a:highlight>
              </a:rPr>
              <a:t>error</a:t>
            </a:r>
            <a:r>
              <a:rPr lang="en" sz="1100">
                <a:solidFill>
                  <a:schemeClr val="dk1"/>
                </a:solidFill>
                <a:highlight>
                  <a:srgbClr val="FFFFFF"/>
                </a:highlight>
              </a:rPr>
              <a:t>(</a:t>
            </a:r>
            <a:r>
              <a:rPr b="1" lang="en" sz="1100">
                <a:solidFill>
                  <a:srgbClr val="008000"/>
                </a:solidFill>
                <a:highlight>
                  <a:srgbClr val="FFFFFF"/>
                </a:highlight>
              </a:rPr>
              <a:t>'Error thrown while trying to unsubscribe from push messaging'</a:t>
            </a:r>
            <a:r>
              <a:rPr lang="en" sz="1100">
                <a:solidFill>
                  <a:schemeClr val="dk1"/>
                </a:solidFill>
                <a:highlight>
                  <a:srgbClr val="FFFFFF"/>
                </a:highlight>
              </a:rPr>
              <a:t>, error));</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 }</a:t>
            </a:r>
            <a:endParaRPr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lang="en" sz="1100">
                <a:solidFill>
                  <a:schemeClr val="dk1"/>
                </a:solidFill>
                <a:highlight>
                  <a:srgbClr val="FFFFFF"/>
                </a:highlight>
              </a:rPr>
              <a:t>};</a:t>
            </a:r>
            <a:endParaRPr sz="1100">
              <a:solidFill>
                <a:schemeClr val="dk1"/>
              </a:solidFill>
              <a:highlight>
                <a:srgbClr val="FFFFFF"/>
              </a:highlight>
            </a:endParaRPr>
          </a:p>
          <a:p>
            <a:pPr indent="0" lvl="0" marL="914400" rtl="0" algn="l">
              <a:lnSpc>
                <a:spcPct val="10000"/>
              </a:lnSpc>
              <a:spcBef>
                <a:spcPts val="1600"/>
              </a:spcBef>
              <a:spcAft>
                <a:spcPts val="160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4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The code in the listing above is a basic example that shows how you can unsubscribe a user. The listing contains code that will first check to see if the user is already subscribed using the </a:t>
            </a:r>
            <a:r>
              <a:rPr lang="en" sz="1100">
                <a:solidFill>
                  <a:srgbClr val="333333"/>
                </a:solidFill>
                <a:highlight>
                  <a:srgbClr val="FFFFFF"/>
                </a:highlight>
              </a:rPr>
              <a:t>pushManager.getSubscription()</a:t>
            </a:r>
            <a:r>
              <a:rPr lang="en" sz="1100">
                <a:solidFill>
                  <a:schemeClr val="dk1"/>
                </a:solidFill>
                <a:highlight>
                  <a:srgbClr val="FFFFFF"/>
                </a:highlight>
              </a:rPr>
              <a:t> function. If the user is subscribed, you then unsubscribe them using the </a:t>
            </a:r>
            <a:r>
              <a:rPr lang="en" sz="1100">
                <a:solidFill>
                  <a:srgbClr val="333333"/>
                </a:solidFill>
                <a:highlight>
                  <a:srgbClr val="FFFFFF"/>
                </a:highlight>
              </a:rPr>
              <a:t>subscription.unsubscribe()</a:t>
            </a:r>
            <a:r>
              <a:rPr lang="en" sz="1100">
                <a:solidFill>
                  <a:schemeClr val="dk1"/>
                </a:solidFill>
                <a:highlight>
                  <a:srgbClr val="FFFFFF"/>
                </a:highlight>
              </a:rPr>
              <a:t> function.</a:t>
            </a:r>
            <a:endParaRPr sz="1100">
              <a:solidFill>
                <a:schemeClr val="dk1"/>
              </a:solidFill>
              <a:highlight>
                <a:srgbClr val="FFFFFF"/>
              </a:highlight>
            </a:endParaRPr>
          </a:p>
          <a:p>
            <a:pPr indent="0" lvl="0" marL="0" rtl="0" algn="l">
              <a:lnSpc>
                <a:spcPct val="100000"/>
              </a:lnSpc>
              <a:spcBef>
                <a:spcPts val="2600"/>
              </a:spcBef>
              <a:spcAft>
                <a:spcPts val="0"/>
              </a:spcAft>
              <a:buClr>
                <a:schemeClr val="dk1"/>
              </a:buClr>
              <a:buSzPts val="1100"/>
              <a:buFont typeface="Arial"/>
              <a:buNone/>
            </a:pPr>
            <a:r>
              <a:rPr lang="en" sz="1100">
                <a:solidFill>
                  <a:schemeClr val="dk1"/>
                </a:solidFill>
                <a:highlight>
                  <a:srgbClr val="FFFFFF"/>
                </a:highlight>
              </a:rPr>
              <a:t>Exercises</a:t>
            </a:r>
            <a:endParaRPr sz="1100">
              <a:solidFill>
                <a:schemeClr val="dk1"/>
              </a:solidFill>
              <a:highlight>
                <a:srgbClr val="FFFFFF"/>
              </a:highlight>
            </a:endParaRPr>
          </a:p>
          <a:p>
            <a:pPr indent="-298450" lvl="0" marL="457200" rtl="0" algn="l">
              <a:spcBef>
                <a:spcPts val="1800"/>
              </a:spcBef>
              <a:spcAft>
                <a:spcPts val="0"/>
              </a:spcAft>
              <a:buClr>
                <a:schemeClr val="dk1"/>
              </a:buClr>
              <a:buSzPts val="1100"/>
              <a:buFont typeface="Roboto"/>
              <a:buAutoNum type="arabicPeriod"/>
            </a:pPr>
            <a:r>
              <a:rPr lang="en" sz="1100">
                <a:solidFill>
                  <a:schemeClr val="dk1"/>
                </a:solidFill>
                <a:highlight>
                  <a:srgbClr val="FFFFFF"/>
                </a:highlight>
              </a:rPr>
              <a:t>Implement the </a:t>
            </a:r>
            <a:r>
              <a:rPr lang="en" sz="1100">
                <a:solidFill>
                  <a:srgbClr val="333333"/>
                </a:solidFill>
                <a:highlight>
                  <a:srgbClr val="FFFFFF"/>
                </a:highlight>
              </a:rPr>
              <a:t>unsubscribe</a:t>
            </a:r>
            <a:r>
              <a:rPr lang="en" sz="1100">
                <a:solidFill>
                  <a:schemeClr val="dk1"/>
                </a:solidFill>
                <a:highlight>
                  <a:srgbClr val="FFFFFF"/>
                </a:highlight>
              </a:rPr>
              <a:t> functionality.</a:t>
            </a:r>
            <a:endParaRPr sz="1100">
              <a:solidFill>
                <a:schemeClr val="dk1"/>
              </a:solidFill>
              <a:highlight>
                <a:srgbClr val="FFFFFF"/>
              </a:highlight>
            </a:endParaRPr>
          </a:p>
          <a:p>
            <a:pPr indent="-298450" lvl="0" marL="457200" rtl="0" algn="l">
              <a:spcBef>
                <a:spcPts val="0"/>
              </a:spcBef>
              <a:spcAft>
                <a:spcPts val="0"/>
              </a:spcAft>
              <a:buClr>
                <a:schemeClr val="dk1"/>
              </a:buClr>
              <a:buSzPts val="1100"/>
              <a:buFont typeface="Arial"/>
              <a:buAutoNum type="arabicPeriod"/>
            </a:pPr>
            <a:r>
              <a:rPr lang="en" sz="1100">
                <a:solidFill>
                  <a:schemeClr val="dk1"/>
                </a:solidFill>
                <a:highlight>
                  <a:srgbClr val="FFFFFF"/>
                </a:highlight>
              </a:rPr>
              <a:t>Delete the subscription from the server as well.</a:t>
            </a:r>
            <a:endParaRPr sz="1100">
              <a:solidFill>
                <a:schemeClr val="dk1"/>
              </a:solidFill>
              <a:highlight>
                <a:srgbClr val="FFFFFF"/>
              </a:highlight>
            </a:endParaRPr>
          </a:p>
          <a:p>
            <a:pPr indent="0" lvl="0" marL="0" rtl="0" algn="l">
              <a:spcBef>
                <a:spcPts val="1800"/>
              </a:spcBef>
              <a:spcAft>
                <a:spcPts val="1600"/>
              </a:spcAft>
              <a:buNone/>
            </a:pPr>
            <a:r>
              <a:t/>
            </a:r>
            <a:endParaRPr sz="11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86" name="Google Shape;286;p49"/>
          <p:cNvPicPr preferRelativeResize="0"/>
          <p:nvPr/>
        </p:nvPicPr>
        <p:blipFill>
          <a:blip r:embed="rId3">
            <a:alphaModFix/>
          </a:blip>
          <a:stretch>
            <a:fillRect/>
          </a:stretch>
        </p:blipFill>
        <p:spPr>
          <a:xfrm>
            <a:off x="0" y="672272"/>
            <a:ext cx="9144001" cy="3798957"/>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Solution</a:t>
            </a:r>
            <a:endParaRPr b="1"/>
          </a:p>
        </p:txBody>
      </p:sp>
      <p:sp>
        <p:nvSpPr>
          <p:cNvPr id="292" name="Google Shape;292;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93" name="Google Shape;293;p50"/>
          <p:cNvPicPr preferRelativeResize="0"/>
          <p:nvPr/>
        </p:nvPicPr>
        <p:blipFill>
          <a:blip r:embed="rId3">
            <a:alphaModFix/>
          </a:blip>
          <a:stretch>
            <a:fillRect/>
          </a:stretch>
        </p:blipFill>
        <p:spPr>
          <a:xfrm>
            <a:off x="0" y="1987024"/>
            <a:ext cx="9143998" cy="116945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75" name="Google Shape;75;p16"/>
          <p:cNvPicPr preferRelativeResize="0"/>
          <p:nvPr/>
        </p:nvPicPr>
        <p:blipFill>
          <a:blip r:embed="rId3">
            <a:alphaModFix/>
          </a:blip>
          <a:stretch>
            <a:fillRect/>
          </a:stretch>
        </p:blipFill>
        <p:spPr>
          <a:xfrm>
            <a:off x="1262099" y="0"/>
            <a:ext cx="6619801" cy="51434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82" name="Google Shape;82;p17"/>
          <p:cNvPicPr preferRelativeResize="0"/>
          <p:nvPr/>
        </p:nvPicPr>
        <p:blipFill>
          <a:blip r:embed="rId3">
            <a:alphaModFix/>
          </a:blip>
          <a:stretch>
            <a:fillRect/>
          </a:stretch>
        </p:blipFill>
        <p:spPr>
          <a:xfrm>
            <a:off x="0" y="385382"/>
            <a:ext cx="9144002" cy="437273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3. </a:t>
            </a:r>
            <a:r>
              <a:rPr lang="en"/>
              <a:t>User permissions</a:t>
            </a:r>
            <a:endParaRPr/>
          </a:p>
        </p:txBody>
      </p:sp>
      <p:sp>
        <p:nvSpPr>
          <p:cNvPr id="88" name="Google Shape;88;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The browser displays a prompt asking a user if they'd like to opt-in to notifications. If they accept, you can save their subscription details on the server and use them to send notifications later. These subscription details are unique to each user, device, and browser, so if a user logs in to your site on multiple devices, they'll be prompted once per device.</a:t>
            </a:r>
            <a:endParaRPr sz="11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Once they've accepted, you can use these stored subscription details to send messages to a user later with a scheduled task that updates users with timely information.</a:t>
            </a:r>
            <a:endParaRPr sz="1100">
              <a:solidFill>
                <a:schemeClr val="dk1"/>
              </a:solidFill>
              <a:highlight>
                <a:srgbClr val="FFFFFF"/>
              </a:highlight>
            </a:endParaRPr>
          </a:p>
          <a:p>
            <a:pPr indent="0" lvl="0" marL="0" rtl="0" algn="l">
              <a:spcBef>
                <a:spcPts val="1200"/>
              </a:spcBef>
              <a:spcAft>
                <a:spcPts val="0"/>
              </a:spcAft>
              <a:buClr>
                <a:schemeClr val="dk1"/>
              </a:buClr>
              <a:buSzPts val="1100"/>
              <a:buFont typeface="Arial"/>
              <a:buNone/>
            </a:pPr>
            <a:r>
              <a:rPr lang="en" sz="1100">
                <a:solidFill>
                  <a:schemeClr val="dk1"/>
                </a:solidFill>
                <a:highlight>
                  <a:srgbClr val="FFFFFF"/>
                </a:highlight>
              </a:rPr>
              <a:t>Before you can start sending notifications to a user, you need to ask their permission by displaying a prompt. This prompt functionality is built into the browser by default, but first, you need to add a little code to ensure that this prompt is initiated. If a user accepts the prompt, you'll be provided with a subscription object containing information about their subscription. But if a user denies the prompt, you won't be able to send them any messages, and they won't be prompted again. This ensures that you aren't able to annoyingly prompt users every time they visit your site.</a:t>
            </a:r>
            <a:endParaRPr sz="1100">
              <a:solidFill>
                <a:schemeClr val="dk1"/>
              </a:solidFill>
              <a:highlight>
                <a:srgbClr val="FFFFFF"/>
              </a:highlight>
            </a:endParaRPr>
          </a:p>
          <a:p>
            <a:pPr indent="0" lvl="0" marL="0" rtl="0" algn="l">
              <a:spcBef>
                <a:spcPts val="1200"/>
              </a:spcBef>
              <a:spcAft>
                <a:spcPts val="1600"/>
              </a:spcAft>
              <a:buNone/>
            </a:pPr>
            <a:r>
              <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349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 permissions in app.js</a:t>
            </a:r>
            <a:endParaRPr sz="700">
              <a:solidFill>
                <a:srgbClr val="333333"/>
              </a:solidFill>
            </a:endParaRPr>
          </a:p>
          <a:p>
            <a:pPr indent="0" lvl="0" marL="0" rtl="0" algn="l">
              <a:spcBef>
                <a:spcPts val="0"/>
              </a:spcBef>
              <a:spcAft>
                <a:spcPts val="0"/>
              </a:spcAft>
              <a:buNone/>
            </a:pPr>
            <a:r>
              <a:t/>
            </a:r>
            <a:endParaRPr/>
          </a:p>
        </p:txBody>
      </p:sp>
      <p:sp>
        <p:nvSpPr>
          <p:cNvPr id="94" name="Google Shape;94;p19"/>
          <p:cNvSpPr txBox="1"/>
          <p:nvPr>
            <p:ph idx="1" type="body"/>
          </p:nvPr>
        </p:nvSpPr>
        <p:spPr>
          <a:xfrm>
            <a:off x="311700" y="1084775"/>
            <a:ext cx="8520600" cy="39744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0000"/>
              </a:lnSpc>
              <a:spcBef>
                <a:spcPts val="0"/>
              </a:spcBef>
              <a:spcAft>
                <a:spcPts val="0"/>
              </a:spcAft>
              <a:buNone/>
            </a:pPr>
            <a:r>
              <a:t/>
            </a:r>
            <a:endParaRPr b="1" sz="700">
              <a:solidFill>
                <a:srgbClr val="000080"/>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rgbClr val="000080"/>
                </a:solidFill>
                <a:highlight>
                  <a:srgbClr val="FFFFFF"/>
                </a:highlight>
              </a:rPr>
              <a:t>const </a:t>
            </a:r>
            <a:r>
              <a:rPr b="1" lang="en" sz="700">
                <a:solidFill>
                  <a:srgbClr val="458383"/>
                </a:solidFill>
                <a:highlight>
                  <a:srgbClr val="FFFFFF"/>
                </a:highlight>
              </a:rPr>
              <a:t>enableNotificationsButtons </a:t>
            </a:r>
            <a:r>
              <a:rPr b="1" lang="en" sz="700">
                <a:solidFill>
                  <a:schemeClr val="dk1"/>
                </a:solidFill>
                <a:highlight>
                  <a:srgbClr val="FFFFFF"/>
                </a:highlight>
              </a:rPr>
              <a:t>= </a:t>
            </a:r>
            <a:r>
              <a:rPr b="1" i="1" lang="en" sz="700">
                <a:solidFill>
                  <a:srgbClr val="660E7A"/>
                </a:solidFill>
                <a:highlight>
                  <a:srgbClr val="FFFFFF"/>
                </a:highlight>
              </a:rPr>
              <a:t>document</a:t>
            </a:r>
            <a:r>
              <a:rPr b="1" lang="en" sz="700">
                <a:solidFill>
                  <a:schemeClr val="dk1"/>
                </a:solidFill>
                <a:highlight>
                  <a:srgbClr val="FFFFFF"/>
                </a:highlight>
              </a:rPr>
              <a:t>.</a:t>
            </a:r>
            <a:r>
              <a:rPr b="1" lang="en" sz="700">
                <a:solidFill>
                  <a:srgbClr val="7A7A43"/>
                </a:solidFill>
                <a:highlight>
                  <a:srgbClr val="FFFFFF"/>
                </a:highlight>
              </a:rPr>
              <a:t>querySelectorAll</a:t>
            </a:r>
            <a:r>
              <a:rPr b="1" lang="en" sz="700">
                <a:solidFill>
                  <a:schemeClr val="dk1"/>
                </a:solidFill>
                <a:highlight>
                  <a:srgbClr val="FFFFFF"/>
                </a:highlight>
              </a:rPr>
              <a:t>(</a:t>
            </a:r>
            <a:r>
              <a:rPr b="1" lang="en" sz="700">
                <a:solidFill>
                  <a:srgbClr val="008000"/>
                </a:solidFill>
                <a:highlight>
                  <a:srgbClr val="FFFFFF"/>
                </a:highlight>
              </a:rPr>
              <a:t>'.enable-notifications'</a:t>
            </a:r>
            <a:r>
              <a:rPr b="1" lang="en" sz="700">
                <a:solidFill>
                  <a:schemeClr val="dk1"/>
                </a:solidFill>
                <a:highlight>
                  <a:srgbClr val="FFFFFF"/>
                </a:highlight>
              </a:rPr>
              <a:t>);</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rgbClr val="000080"/>
                </a:solidFill>
                <a:highlight>
                  <a:srgbClr val="FFFFFF"/>
                </a:highlight>
              </a:rPr>
              <a:t>const </a:t>
            </a:r>
            <a:r>
              <a:rPr b="1" lang="en" sz="700">
                <a:solidFill>
                  <a:schemeClr val="dk1"/>
                </a:solidFill>
                <a:highlight>
                  <a:srgbClr val="FFFFFF"/>
                </a:highlight>
              </a:rPr>
              <a:t>askForNotificationPermission = () =&gt; {</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a:t>
            </a:r>
            <a:r>
              <a:rPr b="1" i="1" lang="en" sz="700">
                <a:solidFill>
                  <a:srgbClr val="660E7A"/>
                </a:solidFill>
                <a:highlight>
                  <a:srgbClr val="FFFFFF"/>
                </a:highlight>
              </a:rPr>
              <a:t>Notification</a:t>
            </a:r>
            <a:r>
              <a:rPr b="1" lang="en" sz="700">
                <a:solidFill>
                  <a:schemeClr val="dk1"/>
                </a:solidFill>
                <a:highlight>
                  <a:srgbClr val="FFFFFF"/>
                </a:highlight>
              </a:rPr>
              <a:t>.</a:t>
            </a:r>
            <a:r>
              <a:rPr b="1" i="1" lang="en" sz="700">
                <a:solidFill>
                  <a:schemeClr val="dk1"/>
                </a:solidFill>
                <a:highlight>
                  <a:srgbClr val="FFFFFF"/>
                </a:highlight>
              </a:rPr>
              <a:t>requestPermission</a:t>
            </a:r>
            <a:r>
              <a:rPr b="1" lang="en" sz="700">
                <a:solidFill>
                  <a:schemeClr val="dk1"/>
                </a:solidFill>
                <a:highlight>
                  <a:srgbClr val="FFFFFF"/>
                </a:highlight>
              </a:rPr>
              <a:t>(result=&gt; {</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a:t>
            </a:r>
            <a:r>
              <a:rPr b="1" i="1" lang="en" sz="700">
                <a:solidFill>
                  <a:srgbClr val="660E7A"/>
                </a:solidFill>
                <a:highlight>
                  <a:srgbClr val="FFFFFF"/>
                </a:highlight>
              </a:rPr>
              <a:t>console</a:t>
            </a:r>
            <a:r>
              <a:rPr b="1" lang="en" sz="700">
                <a:solidFill>
                  <a:schemeClr val="dk1"/>
                </a:solidFill>
                <a:highlight>
                  <a:srgbClr val="FFFFFF"/>
                </a:highlight>
              </a:rPr>
              <a:t>.</a:t>
            </a:r>
            <a:r>
              <a:rPr b="1" lang="en" sz="700">
                <a:solidFill>
                  <a:srgbClr val="7A7A43"/>
                </a:solidFill>
                <a:highlight>
                  <a:srgbClr val="FFFFFF"/>
                </a:highlight>
              </a:rPr>
              <a:t>log</a:t>
            </a:r>
            <a:r>
              <a:rPr b="1" lang="en" sz="700">
                <a:solidFill>
                  <a:schemeClr val="dk1"/>
                </a:solidFill>
                <a:highlight>
                  <a:srgbClr val="FFFFFF"/>
                </a:highlight>
              </a:rPr>
              <a:t>(</a:t>
            </a:r>
            <a:r>
              <a:rPr b="1" lang="en" sz="700">
                <a:solidFill>
                  <a:srgbClr val="008000"/>
                </a:solidFill>
                <a:highlight>
                  <a:srgbClr val="FFFFFF"/>
                </a:highlight>
              </a:rPr>
              <a:t>'User Choice'</a:t>
            </a:r>
            <a:r>
              <a:rPr b="1" lang="en" sz="700">
                <a:solidFill>
                  <a:schemeClr val="dk1"/>
                </a:solidFill>
                <a:highlight>
                  <a:srgbClr val="FFFFFF"/>
                </a:highlight>
              </a:rPr>
              <a:t>, result);</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a:t>
            </a:r>
            <a:r>
              <a:rPr b="1" lang="en" sz="700">
                <a:solidFill>
                  <a:srgbClr val="000080"/>
                </a:solidFill>
                <a:highlight>
                  <a:srgbClr val="FFFFFF"/>
                </a:highlight>
              </a:rPr>
              <a:t>if </a:t>
            </a:r>
            <a:r>
              <a:rPr b="1" lang="en" sz="700">
                <a:solidFill>
                  <a:schemeClr val="dk1"/>
                </a:solidFill>
                <a:highlight>
                  <a:srgbClr val="FFFFFF"/>
                </a:highlight>
              </a:rPr>
              <a:t>(result !== </a:t>
            </a:r>
            <a:r>
              <a:rPr b="1" lang="en" sz="700">
                <a:solidFill>
                  <a:srgbClr val="008000"/>
                </a:solidFill>
                <a:highlight>
                  <a:srgbClr val="FFFFFF"/>
                </a:highlight>
              </a:rPr>
              <a:t>'granted'</a:t>
            </a:r>
            <a:r>
              <a:rPr b="1" lang="en" sz="700">
                <a:solidFill>
                  <a:schemeClr val="dk1"/>
                </a:solidFill>
                <a:highlight>
                  <a:srgbClr val="FFFFFF"/>
                </a:highlight>
              </a:rPr>
              <a:t>) {</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a:t>
            </a:r>
            <a:r>
              <a:rPr b="1" i="1" lang="en" sz="700">
                <a:solidFill>
                  <a:srgbClr val="660E7A"/>
                </a:solidFill>
                <a:highlight>
                  <a:srgbClr val="FFFFFF"/>
                </a:highlight>
              </a:rPr>
              <a:t>console</a:t>
            </a:r>
            <a:r>
              <a:rPr b="1" lang="en" sz="700">
                <a:solidFill>
                  <a:schemeClr val="dk1"/>
                </a:solidFill>
                <a:highlight>
                  <a:srgbClr val="FFFFFF"/>
                </a:highlight>
              </a:rPr>
              <a:t>.</a:t>
            </a:r>
            <a:r>
              <a:rPr b="1" lang="en" sz="700">
                <a:solidFill>
                  <a:srgbClr val="7A7A43"/>
                </a:solidFill>
                <a:highlight>
                  <a:srgbClr val="FFFFFF"/>
                </a:highlight>
              </a:rPr>
              <a:t>log</a:t>
            </a:r>
            <a:r>
              <a:rPr b="1" lang="en" sz="700">
                <a:solidFill>
                  <a:schemeClr val="dk1"/>
                </a:solidFill>
                <a:highlight>
                  <a:srgbClr val="FFFFFF"/>
                </a:highlight>
              </a:rPr>
              <a:t>(</a:t>
            </a:r>
            <a:r>
              <a:rPr b="1" lang="en" sz="700">
                <a:solidFill>
                  <a:srgbClr val="008000"/>
                </a:solidFill>
                <a:highlight>
                  <a:srgbClr val="FFFFFF"/>
                </a:highlight>
              </a:rPr>
              <a:t>'No notification permission granted!'</a:t>
            </a:r>
            <a:r>
              <a:rPr b="1" lang="en" sz="700">
                <a:solidFill>
                  <a:schemeClr val="dk1"/>
                </a:solidFill>
                <a:highlight>
                  <a:srgbClr val="FFFFFF"/>
                </a:highlight>
              </a:rPr>
              <a:t>);</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 </a:t>
            </a:r>
            <a:r>
              <a:rPr b="1" lang="en" sz="700">
                <a:solidFill>
                  <a:srgbClr val="000080"/>
                </a:solidFill>
                <a:highlight>
                  <a:srgbClr val="FFFFFF"/>
                </a:highlight>
              </a:rPr>
              <a:t>else </a:t>
            </a:r>
            <a:r>
              <a:rPr b="1" lang="en" sz="700">
                <a:solidFill>
                  <a:schemeClr val="dk1"/>
                </a:solidFill>
                <a:highlight>
                  <a:srgbClr val="FFFFFF"/>
                </a:highlight>
              </a:rPr>
              <a:t>{</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a:t>
            </a:r>
            <a:r>
              <a:rPr b="1" i="1" lang="en" sz="700">
                <a:solidFill>
                  <a:srgbClr val="660E7A"/>
                </a:solidFill>
                <a:highlight>
                  <a:srgbClr val="FFFFFF"/>
                </a:highlight>
              </a:rPr>
              <a:t>console</a:t>
            </a:r>
            <a:r>
              <a:rPr b="1" lang="en" sz="700">
                <a:solidFill>
                  <a:schemeClr val="dk1"/>
                </a:solidFill>
                <a:highlight>
                  <a:srgbClr val="FFFFFF"/>
                </a:highlight>
              </a:rPr>
              <a:t>.</a:t>
            </a:r>
            <a:r>
              <a:rPr b="1" lang="en" sz="700">
                <a:solidFill>
                  <a:srgbClr val="7A7A43"/>
                </a:solidFill>
                <a:highlight>
                  <a:srgbClr val="FFFFFF"/>
                </a:highlight>
              </a:rPr>
              <a:t>log</a:t>
            </a:r>
            <a:r>
              <a:rPr b="1" lang="en" sz="700">
                <a:solidFill>
                  <a:schemeClr val="dk1"/>
                </a:solidFill>
                <a:highlight>
                  <a:srgbClr val="FFFFFF"/>
                </a:highlight>
              </a:rPr>
              <a:t>(</a:t>
            </a:r>
            <a:r>
              <a:rPr b="1" lang="en" sz="700">
                <a:solidFill>
                  <a:srgbClr val="008000"/>
                </a:solidFill>
                <a:highlight>
                  <a:srgbClr val="FFFFFF"/>
                </a:highlight>
              </a:rPr>
              <a:t>'Notification permission granted!'</a:t>
            </a:r>
            <a:r>
              <a:rPr b="1" lang="en" sz="700">
                <a:solidFill>
                  <a:schemeClr val="dk1"/>
                </a:solidFill>
                <a:highlight>
                  <a:srgbClr val="FFFFFF"/>
                </a:highlight>
              </a:rPr>
              <a:t>);</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rgbClr val="000080"/>
                </a:solidFill>
                <a:highlight>
                  <a:srgbClr val="FFFFFF"/>
                </a:highlight>
              </a:rPr>
              <a:t>if </a:t>
            </a:r>
            <a:r>
              <a:rPr b="1" lang="en" sz="700">
                <a:solidFill>
                  <a:schemeClr val="dk1"/>
                </a:solidFill>
                <a:highlight>
                  <a:srgbClr val="FFFFFF"/>
                </a:highlight>
              </a:rPr>
              <a:t>(</a:t>
            </a:r>
            <a:r>
              <a:rPr b="1" lang="en" sz="700">
                <a:solidFill>
                  <a:srgbClr val="008000"/>
                </a:solidFill>
                <a:highlight>
                  <a:srgbClr val="FFFFFF"/>
                </a:highlight>
              </a:rPr>
              <a:t>'Notification' </a:t>
            </a:r>
            <a:r>
              <a:rPr b="1" lang="en" sz="700">
                <a:solidFill>
                  <a:srgbClr val="000080"/>
                </a:solidFill>
                <a:highlight>
                  <a:srgbClr val="FFFFFF"/>
                </a:highlight>
              </a:rPr>
              <a:t>in </a:t>
            </a:r>
            <a:r>
              <a:rPr b="1" i="1" lang="en" sz="700">
                <a:solidFill>
                  <a:srgbClr val="660E7A"/>
                </a:solidFill>
                <a:highlight>
                  <a:srgbClr val="FFFFFF"/>
                </a:highlight>
              </a:rPr>
              <a:t>window</a:t>
            </a:r>
            <a:r>
              <a:rPr b="1" lang="en" sz="700">
                <a:solidFill>
                  <a:schemeClr val="dk1"/>
                </a:solidFill>
                <a:highlight>
                  <a:srgbClr val="FFFFFF"/>
                </a:highlight>
              </a:rPr>
              <a:t>) {</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a:t>
            </a:r>
            <a:r>
              <a:rPr b="1" lang="en" sz="700">
                <a:solidFill>
                  <a:srgbClr val="000080"/>
                </a:solidFill>
                <a:highlight>
                  <a:srgbClr val="FFFFFF"/>
                </a:highlight>
              </a:rPr>
              <a:t>for </a:t>
            </a:r>
            <a:r>
              <a:rPr b="1" lang="en" sz="700">
                <a:solidFill>
                  <a:schemeClr val="dk1"/>
                </a:solidFill>
                <a:highlight>
                  <a:srgbClr val="FFFFFF"/>
                </a:highlight>
              </a:rPr>
              <a:t>(</a:t>
            </a:r>
            <a:r>
              <a:rPr b="1" lang="en" sz="700">
                <a:solidFill>
                  <a:srgbClr val="000080"/>
                </a:solidFill>
                <a:highlight>
                  <a:srgbClr val="FFFFFF"/>
                </a:highlight>
              </a:rPr>
              <a:t>let </a:t>
            </a:r>
            <a:r>
              <a:rPr b="1" lang="en" sz="700">
                <a:solidFill>
                  <a:srgbClr val="458383"/>
                </a:solidFill>
                <a:highlight>
                  <a:srgbClr val="FFFFFF"/>
                </a:highlight>
              </a:rPr>
              <a:t>i </a:t>
            </a:r>
            <a:r>
              <a:rPr b="1" lang="en" sz="700">
                <a:solidFill>
                  <a:schemeClr val="dk1"/>
                </a:solidFill>
                <a:highlight>
                  <a:srgbClr val="FFFFFF"/>
                </a:highlight>
              </a:rPr>
              <a:t>= </a:t>
            </a:r>
            <a:r>
              <a:rPr b="1" lang="en" sz="700">
                <a:solidFill>
                  <a:srgbClr val="0000FF"/>
                </a:solidFill>
                <a:highlight>
                  <a:srgbClr val="FFFFFF"/>
                </a:highlight>
              </a:rPr>
              <a:t>0</a:t>
            </a:r>
            <a:r>
              <a:rPr b="1" lang="en" sz="700">
                <a:solidFill>
                  <a:schemeClr val="dk1"/>
                </a:solidFill>
                <a:highlight>
                  <a:srgbClr val="FFFFFF"/>
                </a:highlight>
              </a:rPr>
              <a:t>; </a:t>
            </a:r>
            <a:r>
              <a:rPr b="1" lang="en" sz="700">
                <a:solidFill>
                  <a:srgbClr val="458383"/>
                </a:solidFill>
                <a:highlight>
                  <a:srgbClr val="FFFFFF"/>
                </a:highlight>
              </a:rPr>
              <a:t>i </a:t>
            </a:r>
            <a:r>
              <a:rPr b="1" lang="en" sz="700">
                <a:solidFill>
                  <a:schemeClr val="dk1"/>
                </a:solidFill>
                <a:highlight>
                  <a:srgbClr val="FFFFFF"/>
                </a:highlight>
              </a:rPr>
              <a:t>&lt; </a:t>
            </a:r>
            <a:r>
              <a:rPr b="1" lang="en" sz="700">
                <a:solidFill>
                  <a:srgbClr val="458383"/>
                </a:solidFill>
                <a:highlight>
                  <a:srgbClr val="FFFFFF"/>
                </a:highlight>
              </a:rPr>
              <a:t>enableNotificationsButtons</a:t>
            </a:r>
            <a:r>
              <a:rPr b="1" lang="en" sz="700">
                <a:solidFill>
                  <a:schemeClr val="dk1"/>
                </a:solidFill>
                <a:highlight>
                  <a:srgbClr val="FFFFFF"/>
                </a:highlight>
              </a:rPr>
              <a:t>.</a:t>
            </a:r>
            <a:r>
              <a:rPr b="1" lang="en" sz="700">
                <a:solidFill>
                  <a:srgbClr val="660E7A"/>
                </a:solidFill>
                <a:highlight>
                  <a:srgbClr val="FFFFFF"/>
                </a:highlight>
              </a:rPr>
              <a:t>length</a:t>
            </a:r>
            <a:r>
              <a:rPr b="1" lang="en" sz="700">
                <a:solidFill>
                  <a:schemeClr val="dk1"/>
                </a:solidFill>
                <a:highlight>
                  <a:srgbClr val="FFFFFF"/>
                </a:highlight>
              </a:rPr>
              <a:t>; </a:t>
            </a:r>
            <a:r>
              <a:rPr b="1" lang="en" sz="700">
                <a:solidFill>
                  <a:srgbClr val="458383"/>
                </a:solidFill>
                <a:highlight>
                  <a:srgbClr val="FFFFFF"/>
                </a:highlight>
              </a:rPr>
              <a:t>i</a:t>
            </a:r>
            <a:r>
              <a:rPr b="1" lang="en" sz="700">
                <a:solidFill>
                  <a:schemeClr val="dk1"/>
                </a:solidFill>
                <a:highlight>
                  <a:srgbClr val="FFFFFF"/>
                </a:highlight>
              </a:rPr>
              <a:t>++) {</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a:t>
            </a:r>
            <a:r>
              <a:rPr b="1" lang="en" sz="700">
                <a:solidFill>
                  <a:srgbClr val="458383"/>
                </a:solidFill>
                <a:highlight>
                  <a:srgbClr val="FFFFFF"/>
                </a:highlight>
              </a:rPr>
              <a:t>enableNotificationsButtons</a:t>
            </a:r>
            <a:r>
              <a:rPr b="1" lang="en" sz="700">
                <a:solidFill>
                  <a:schemeClr val="dk1"/>
                </a:solidFill>
                <a:highlight>
                  <a:srgbClr val="FFFFFF"/>
                </a:highlight>
              </a:rPr>
              <a:t>[</a:t>
            </a:r>
            <a:r>
              <a:rPr b="1" lang="en" sz="700">
                <a:solidFill>
                  <a:srgbClr val="458383"/>
                </a:solidFill>
                <a:highlight>
                  <a:srgbClr val="FFFFFF"/>
                </a:highlight>
              </a:rPr>
              <a:t>i</a:t>
            </a:r>
            <a:r>
              <a:rPr b="1" lang="en" sz="700">
                <a:solidFill>
                  <a:schemeClr val="dk1"/>
                </a:solidFill>
                <a:highlight>
                  <a:srgbClr val="FFFFFF"/>
                </a:highlight>
              </a:rPr>
              <a:t>].</a:t>
            </a:r>
            <a:r>
              <a:rPr b="1" lang="en" sz="700">
                <a:solidFill>
                  <a:srgbClr val="660E7A"/>
                </a:solidFill>
                <a:highlight>
                  <a:srgbClr val="FFFFFF"/>
                </a:highlight>
              </a:rPr>
              <a:t>style</a:t>
            </a:r>
            <a:r>
              <a:rPr b="1" lang="en" sz="700">
                <a:solidFill>
                  <a:schemeClr val="dk1"/>
                </a:solidFill>
                <a:highlight>
                  <a:srgbClr val="FFFFFF"/>
                </a:highlight>
              </a:rPr>
              <a:t>.</a:t>
            </a:r>
            <a:r>
              <a:rPr b="1" lang="en" sz="700">
                <a:solidFill>
                  <a:srgbClr val="660E7A"/>
                </a:solidFill>
                <a:highlight>
                  <a:srgbClr val="FFFFFF"/>
                </a:highlight>
              </a:rPr>
              <a:t>display </a:t>
            </a:r>
            <a:r>
              <a:rPr b="1" lang="en" sz="700">
                <a:solidFill>
                  <a:schemeClr val="dk1"/>
                </a:solidFill>
                <a:highlight>
                  <a:srgbClr val="FFFFFF"/>
                </a:highlight>
              </a:rPr>
              <a:t>= </a:t>
            </a:r>
            <a:r>
              <a:rPr b="1" lang="en" sz="700">
                <a:solidFill>
                  <a:srgbClr val="008000"/>
                </a:solidFill>
                <a:highlight>
                  <a:srgbClr val="FFFFFF"/>
                </a:highlight>
              </a:rPr>
              <a:t>'inline-block'</a:t>
            </a:r>
            <a:r>
              <a:rPr b="1" lang="en" sz="700">
                <a:solidFill>
                  <a:schemeClr val="dk1"/>
                </a:solidFill>
                <a:highlight>
                  <a:srgbClr val="FFFFFF"/>
                </a:highlight>
              </a:rPr>
              <a:t>;</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a:t>
            </a:r>
            <a:r>
              <a:rPr b="1" lang="en" sz="700">
                <a:solidFill>
                  <a:srgbClr val="458383"/>
                </a:solidFill>
                <a:highlight>
                  <a:srgbClr val="FFFFFF"/>
                </a:highlight>
              </a:rPr>
              <a:t>enableNotificationsButtons</a:t>
            </a:r>
            <a:r>
              <a:rPr b="1" lang="en" sz="700">
                <a:solidFill>
                  <a:schemeClr val="dk1"/>
                </a:solidFill>
                <a:highlight>
                  <a:srgbClr val="FFFFFF"/>
                </a:highlight>
              </a:rPr>
              <a:t>[</a:t>
            </a:r>
            <a:r>
              <a:rPr b="1" lang="en" sz="700">
                <a:solidFill>
                  <a:srgbClr val="458383"/>
                </a:solidFill>
                <a:highlight>
                  <a:srgbClr val="FFFFFF"/>
                </a:highlight>
              </a:rPr>
              <a:t>i</a:t>
            </a:r>
            <a:r>
              <a:rPr b="1" lang="en" sz="700">
                <a:solidFill>
                  <a:schemeClr val="dk1"/>
                </a:solidFill>
                <a:highlight>
                  <a:srgbClr val="FFFFFF"/>
                </a:highlight>
              </a:rPr>
              <a:t>].</a:t>
            </a:r>
            <a:r>
              <a:rPr b="1" lang="en" sz="700">
                <a:solidFill>
                  <a:srgbClr val="7A7A43"/>
                </a:solidFill>
                <a:highlight>
                  <a:srgbClr val="FFFFFF"/>
                </a:highlight>
              </a:rPr>
              <a:t>addEventListener</a:t>
            </a:r>
            <a:r>
              <a:rPr b="1" lang="en" sz="700">
                <a:solidFill>
                  <a:schemeClr val="dk1"/>
                </a:solidFill>
                <a:highlight>
                  <a:srgbClr val="FFFFFF"/>
                </a:highlight>
              </a:rPr>
              <a:t>(</a:t>
            </a:r>
            <a:r>
              <a:rPr b="1" lang="en" sz="700">
                <a:solidFill>
                  <a:srgbClr val="008000"/>
                </a:solidFill>
                <a:highlight>
                  <a:srgbClr val="FFFFFF"/>
                </a:highlight>
              </a:rPr>
              <a:t>'click'</a:t>
            </a:r>
            <a:r>
              <a:rPr b="1" lang="en" sz="700">
                <a:solidFill>
                  <a:schemeClr val="dk1"/>
                </a:solidFill>
                <a:highlight>
                  <a:srgbClr val="FFFFFF"/>
                </a:highlight>
              </a:rPr>
              <a:t>, askForNotificationPermission);</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 }</a:t>
            </a:r>
            <a:endParaRPr b="1" sz="7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700">
                <a:solidFill>
                  <a:schemeClr val="dk1"/>
                </a:solidFill>
                <a:highlight>
                  <a:srgbClr val="FFFFFF"/>
                </a:highlight>
              </a:rPr>
              <a:t>}</a:t>
            </a:r>
            <a:endParaRPr b="1" sz="700">
              <a:solidFill>
                <a:schemeClr val="dk1"/>
              </a:solidFill>
              <a:highlight>
                <a:srgbClr val="FFFFFF"/>
              </a:highlight>
            </a:endParaRPr>
          </a:p>
          <a:p>
            <a:pPr indent="0" lvl="0" marL="914400" rtl="0" algn="l">
              <a:lnSpc>
                <a:spcPct val="10000"/>
              </a:lnSpc>
              <a:spcBef>
                <a:spcPts val="1600"/>
              </a:spcBef>
              <a:spcAft>
                <a:spcPts val="1600"/>
              </a:spcAft>
              <a:buNone/>
            </a:pPr>
            <a:r>
              <a:t/>
            </a:r>
            <a:endParaRPr b="1" sz="700">
              <a:solidFill>
                <a:srgbClr val="33333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1" name="Google Shape;101;p20"/>
          <p:cNvPicPr preferRelativeResize="0"/>
          <p:nvPr/>
        </p:nvPicPr>
        <p:blipFill>
          <a:blip r:embed="rId3">
            <a:alphaModFix/>
          </a:blip>
          <a:stretch>
            <a:fillRect/>
          </a:stretch>
        </p:blipFill>
        <p:spPr>
          <a:xfrm>
            <a:off x="0" y="1042188"/>
            <a:ext cx="9144002" cy="3059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100">
                <a:highlight>
                  <a:srgbClr val="FFFFFF"/>
                </a:highlight>
                <a:latin typeface="Roboto"/>
                <a:ea typeface="Roboto"/>
                <a:cs typeface="Roboto"/>
                <a:sym typeface="Roboto"/>
              </a:rPr>
              <a:t>4. Displaying a Notification to the User in App.js</a:t>
            </a:r>
            <a:endParaRPr sz="2100">
              <a:highlight>
                <a:srgbClr val="FFFFFF"/>
              </a:highlight>
              <a:latin typeface="Roboto"/>
              <a:ea typeface="Roboto"/>
              <a:cs typeface="Roboto"/>
              <a:sym typeface="Roboto"/>
            </a:endParaRPr>
          </a:p>
          <a:p>
            <a:pPr indent="0" lvl="0" marL="0" rtl="0" algn="l">
              <a:spcBef>
                <a:spcPts val="2300"/>
              </a:spcBef>
              <a:spcAft>
                <a:spcPts val="0"/>
              </a:spcAft>
              <a:buNone/>
            </a:pPr>
            <a:r>
              <a:t/>
            </a:r>
            <a:endParaRPr/>
          </a:p>
        </p:txBody>
      </p:sp>
      <p:sp>
        <p:nvSpPr>
          <p:cNvPr id="107" name="Google Shape;107;p21"/>
          <p:cNvSpPr txBox="1"/>
          <p:nvPr>
            <p:ph idx="1" type="body"/>
          </p:nvPr>
        </p:nvSpPr>
        <p:spPr>
          <a:xfrm>
            <a:off x="311700" y="1059425"/>
            <a:ext cx="8520600" cy="3970200"/>
          </a:xfrm>
          <a:prstGeom prst="rect">
            <a:avLst/>
          </a:prstGeom>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914400" rtl="0" algn="l">
              <a:lnSpc>
                <a:spcPct val="10000"/>
              </a:lnSpc>
              <a:spcBef>
                <a:spcPts val="0"/>
              </a:spcBef>
              <a:spcAft>
                <a:spcPts val="0"/>
              </a:spcAft>
              <a:buNone/>
            </a:pPr>
            <a:r>
              <a:t/>
            </a:r>
            <a:endParaRPr b="1" sz="1100">
              <a:solidFill>
                <a:srgbClr val="000080"/>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rgbClr val="000080"/>
                </a:solidFill>
                <a:highlight>
                  <a:srgbClr val="FFFFFF"/>
                </a:highlight>
              </a:rPr>
              <a:t>const </a:t>
            </a:r>
            <a:r>
              <a:rPr b="1" lang="en" sz="1100">
                <a:solidFill>
                  <a:schemeClr val="dk1"/>
                </a:solidFill>
                <a:highlight>
                  <a:srgbClr val="FFFFFF"/>
                </a:highlight>
              </a:rPr>
              <a:t>displayConfirmNotification = () =&gt;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000080"/>
                </a:solidFill>
                <a:highlight>
                  <a:srgbClr val="FFFFFF"/>
                </a:highlight>
              </a:rPr>
              <a:t>const </a:t>
            </a:r>
            <a:r>
              <a:rPr b="1" lang="en" sz="1100">
                <a:solidFill>
                  <a:srgbClr val="458383"/>
                </a:solidFill>
                <a:highlight>
                  <a:srgbClr val="FFFFFF"/>
                </a:highlight>
              </a:rPr>
              <a:t>options </a:t>
            </a:r>
            <a:r>
              <a:rPr b="1" lang="en" sz="1100">
                <a:solidFill>
                  <a:schemeClr val="dk1"/>
                </a:solidFill>
                <a:highlight>
                  <a:srgbClr val="FFFFFF"/>
                </a:highlight>
              </a:rPr>
              <a: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660E7A"/>
                </a:solidFill>
                <a:highlight>
                  <a:srgbClr val="FFFFFF"/>
                </a:highlight>
              </a:rPr>
              <a:t>body</a:t>
            </a:r>
            <a:r>
              <a:rPr b="1" lang="en" sz="1100">
                <a:solidFill>
                  <a:schemeClr val="dk1"/>
                </a:solidFill>
                <a:highlight>
                  <a:srgbClr val="FFFFFF"/>
                </a:highlight>
              </a:rPr>
              <a:t>: </a:t>
            </a:r>
            <a:r>
              <a:rPr b="1" lang="en" sz="1100">
                <a:solidFill>
                  <a:srgbClr val="008000"/>
                </a:solidFill>
                <a:highlight>
                  <a:srgbClr val="FFFFFF"/>
                </a:highlight>
              </a:rPr>
              <a:t>'You successfully subscribed to our Notification service!'</a:t>
            </a:r>
            <a:endParaRPr b="1" sz="1100">
              <a:solidFill>
                <a:srgbClr val="008000"/>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rgbClr val="008000"/>
                </a:solidFill>
                <a:highlight>
                  <a:srgbClr val="FFFFFF"/>
                </a:highlight>
              </a:rPr>
              <a:t> </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000080"/>
                </a:solidFill>
                <a:highlight>
                  <a:srgbClr val="FFFFFF"/>
                </a:highlight>
              </a:rPr>
              <a:t>new </a:t>
            </a:r>
            <a:r>
              <a:rPr b="1" i="1" lang="en" sz="1100">
                <a:solidFill>
                  <a:schemeClr val="dk1"/>
                </a:solidFill>
                <a:highlight>
                  <a:srgbClr val="FFFFFF"/>
                </a:highlight>
              </a:rPr>
              <a:t>Notification</a:t>
            </a:r>
            <a:r>
              <a:rPr b="1" lang="en" sz="1100">
                <a:solidFill>
                  <a:schemeClr val="dk1"/>
                </a:solidFill>
                <a:highlight>
                  <a:srgbClr val="FFFFFF"/>
                </a:highlight>
              </a:rPr>
              <a:t>(</a:t>
            </a:r>
            <a:r>
              <a:rPr b="1" lang="en" sz="1100">
                <a:solidFill>
                  <a:srgbClr val="008000"/>
                </a:solidFill>
                <a:highlight>
                  <a:srgbClr val="FFFFFF"/>
                </a:highlight>
              </a:rPr>
              <a:t>'Successfully subscribed!'</a:t>
            </a:r>
            <a:r>
              <a:rPr b="1" lang="en" sz="1100">
                <a:solidFill>
                  <a:schemeClr val="dk1"/>
                </a:solidFill>
                <a:highlight>
                  <a:srgbClr val="FFFFFF"/>
                </a:highlight>
              </a:rPr>
              <a:t>, </a:t>
            </a:r>
            <a:r>
              <a:rPr b="1" lang="en" sz="1100">
                <a:solidFill>
                  <a:srgbClr val="458383"/>
                </a:solidFill>
                <a:highlight>
                  <a:srgbClr val="FFFFFF"/>
                </a:highlight>
              </a:rPr>
              <a:t>options</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rgbClr val="000080"/>
                </a:solidFill>
                <a:highlight>
                  <a:srgbClr val="FFFFFF"/>
                </a:highlight>
              </a:rPr>
              <a:t>const </a:t>
            </a:r>
            <a:r>
              <a:rPr b="1" lang="en" sz="1100">
                <a:solidFill>
                  <a:schemeClr val="dk1"/>
                </a:solidFill>
                <a:highlight>
                  <a:srgbClr val="FFFFFF"/>
                </a:highlight>
              </a:rPr>
              <a:t>askForNotificationPermission = () =&gt;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i="1" lang="en" sz="1100">
                <a:solidFill>
                  <a:srgbClr val="660E7A"/>
                </a:solidFill>
                <a:highlight>
                  <a:srgbClr val="FFFFFF"/>
                </a:highlight>
              </a:rPr>
              <a:t>Notification</a:t>
            </a:r>
            <a:r>
              <a:rPr b="1" lang="en" sz="1100">
                <a:solidFill>
                  <a:schemeClr val="dk1"/>
                </a:solidFill>
                <a:highlight>
                  <a:srgbClr val="FFFFFF"/>
                </a:highlight>
              </a:rPr>
              <a:t>.</a:t>
            </a:r>
            <a:r>
              <a:rPr b="1" i="1" lang="en" sz="1100">
                <a:solidFill>
                  <a:schemeClr val="dk1"/>
                </a:solidFill>
                <a:highlight>
                  <a:srgbClr val="FFFFFF"/>
                </a:highlight>
              </a:rPr>
              <a:t>requestPermission</a:t>
            </a:r>
            <a:r>
              <a:rPr b="1" lang="en" sz="1100">
                <a:solidFill>
                  <a:schemeClr val="dk1"/>
                </a:solidFill>
                <a:highlight>
                  <a:srgbClr val="FFFFFF"/>
                </a:highlight>
              </a:rPr>
              <a:t>(result=&gt;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i="1" lang="en" sz="1100">
                <a:solidFill>
                  <a:srgbClr val="660E7A"/>
                </a:solidFill>
                <a:highlight>
                  <a:srgbClr val="FFFFFF"/>
                </a:highlight>
              </a:rPr>
              <a:t>console</a:t>
            </a:r>
            <a:r>
              <a:rPr b="1" lang="en" sz="1100">
                <a:solidFill>
                  <a:schemeClr val="dk1"/>
                </a:solidFill>
                <a:highlight>
                  <a:srgbClr val="FFFFFF"/>
                </a:highlight>
              </a:rPr>
              <a:t>.</a:t>
            </a:r>
            <a:r>
              <a:rPr b="1" lang="en" sz="1100">
                <a:solidFill>
                  <a:srgbClr val="7A7A43"/>
                </a:solidFill>
                <a:highlight>
                  <a:srgbClr val="FFFFFF"/>
                </a:highlight>
              </a:rPr>
              <a:t>log</a:t>
            </a:r>
            <a:r>
              <a:rPr b="1" lang="en" sz="1100">
                <a:solidFill>
                  <a:schemeClr val="dk1"/>
                </a:solidFill>
                <a:highlight>
                  <a:srgbClr val="FFFFFF"/>
                </a:highlight>
              </a:rPr>
              <a:t>(</a:t>
            </a:r>
            <a:r>
              <a:rPr b="1" lang="en" sz="1100">
                <a:solidFill>
                  <a:srgbClr val="008000"/>
                </a:solidFill>
                <a:highlight>
                  <a:srgbClr val="FFFFFF"/>
                </a:highlight>
              </a:rPr>
              <a:t>'User Choice'</a:t>
            </a:r>
            <a:r>
              <a:rPr b="1" lang="en" sz="1100">
                <a:solidFill>
                  <a:schemeClr val="dk1"/>
                </a:solidFill>
                <a:highlight>
                  <a:srgbClr val="FFFFFF"/>
                </a:highlight>
              </a:rPr>
              <a:t>, result);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lang="en" sz="1100">
                <a:solidFill>
                  <a:srgbClr val="000080"/>
                </a:solidFill>
                <a:highlight>
                  <a:srgbClr val="FFFFFF"/>
                </a:highlight>
              </a:rPr>
              <a:t>if </a:t>
            </a:r>
            <a:r>
              <a:rPr b="1" lang="en" sz="1100">
                <a:solidFill>
                  <a:schemeClr val="dk1"/>
                </a:solidFill>
                <a:highlight>
                  <a:srgbClr val="FFFFFF"/>
                </a:highlight>
              </a:rPr>
              <a:t>(result !== </a:t>
            </a:r>
            <a:r>
              <a:rPr b="1" lang="en" sz="1100">
                <a:solidFill>
                  <a:srgbClr val="008000"/>
                </a:solidFill>
                <a:highlight>
                  <a:srgbClr val="FFFFFF"/>
                </a:highlight>
              </a:rPr>
              <a:t>'granted'</a:t>
            </a:r>
            <a:r>
              <a:rPr b="1" lang="en" sz="1100">
                <a:solidFill>
                  <a:schemeClr val="dk1"/>
                </a:solidFill>
                <a:highlight>
                  <a:srgbClr val="FFFFFF"/>
                </a:highlight>
              </a:rPr>
              <a: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r>
              <a:rPr b="1" i="1" lang="en" sz="1100">
                <a:solidFill>
                  <a:srgbClr val="660E7A"/>
                </a:solidFill>
                <a:highlight>
                  <a:srgbClr val="FFFFFF"/>
                </a:highlight>
              </a:rPr>
              <a:t>console</a:t>
            </a:r>
            <a:r>
              <a:rPr b="1" lang="en" sz="1100">
                <a:solidFill>
                  <a:schemeClr val="dk1"/>
                </a:solidFill>
                <a:highlight>
                  <a:srgbClr val="FFFFFF"/>
                </a:highlight>
              </a:rPr>
              <a:t>.</a:t>
            </a:r>
            <a:r>
              <a:rPr b="1" lang="en" sz="1100">
                <a:solidFill>
                  <a:srgbClr val="7A7A43"/>
                </a:solidFill>
                <a:highlight>
                  <a:srgbClr val="FFFFFF"/>
                </a:highlight>
              </a:rPr>
              <a:t>log</a:t>
            </a:r>
            <a:r>
              <a:rPr b="1" lang="en" sz="1100">
                <a:solidFill>
                  <a:schemeClr val="dk1"/>
                </a:solidFill>
                <a:highlight>
                  <a:srgbClr val="FFFFFF"/>
                </a:highlight>
              </a:rPr>
              <a:t>(</a:t>
            </a:r>
            <a:r>
              <a:rPr b="1" lang="en" sz="1100">
                <a:solidFill>
                  <a:srgbClr val="008000"/>
                </a:solidFill>
                <a:highlight>
                  <a:srgbClr val="FFFFFF"/>
                </a:highlight>
              </a:rPr>
              <a:t>'No notification permission granted!'</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 </a:t>
            </a:r>
            <a:r>
              <a:rPr b="1" lang="en" sz="1100">
                <a:solidFill>
                  <a:srgbClr val="000080"/>
                </a:solidFill>
                <a:highlight>
                  <a:srgbClr val="FFFFFF"/>
                </a:highlight>
              </a:rPr>
              <a:t>else </a:t>
            </a: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displayConfirmNotification();</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 });</a:t>
            </a:r>
            <a:endParaRPr b="1" sz="1100">
              <a:solidFill>
                <a:schemeClr val="dk1"/>
              </a:solidFill>
              <a:highlight>
                <a:srgbClr val="FFFFFF"/>
              </a:highlight>
            </a:endParaRPr>
          </a:p>
          <a:p>
            <a:pPr indent="0" lvl="0" marL="914400" rtl="0" algn="l">
              <a:lnSpc>
                <a:spcPct val="10000"/>
              </a:lnSpc>
              <a:spcBef>
                <a:spcPts val="1600"/>
              </a:spcBef>
              <a:spcAft>
                <a:spcPts val="0"/>
              </a:spcAft>
              <a:buClr>
                <a:schemeClr val="dk1"/>
              </a:buClr>
              <a:buSzPts val="1100"/>
              <a:buFont typeface="Arial"/>
              <a:buNone/>
            </a:pPr>
            <a:r>
              <a:rPr b="1" lang="en" sz="1100">
                <a:solidFill>
                  <a:schemeClr val="dk1"/>
                </a:solidFill>
                <a:highlight>
                  <a:srgbClr val="FFFFFF"/>
                </a:highlight>
              </a:rPr>
              <a:t>};</a:t>
            </a:r>
            <a:endParaRPr b="1" sz="1100">
              <a:solidFill>
                <a:schemeClr val="dk1"/>
              </a:solidFill>
              <a:highlight>
                <a:srgbClr val="FFFFFF"/>
              </a:highlight>
            </a:endParaRPr>
          </a:p>
          <a:p>
            <a:pPr indent="0" lvl="0" marL="914400" rtl="0" algn="l">
              <a:lnSpc>
                <a:spcPct val="10000"/>
              </a:lnSpc>
              <a:spcBef>
                <a:spcPts val="1600"/>
              </a:spcBef>
              <a:spcAft>
                <a:spcPts val="1600"/>
              </a:spcAft>
              <a:buNone/>
            </a:pPr>
            <a:r>
              <a:t/>
            </a:r>
            <a:endParaRPr b="1"/>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